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6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6FA1-425C-4FED-A598-085BD71FBCC9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598E-5825-47B0-A58F-F11EF39C5EC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81957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6FA1-425C-4FED-A598-085BD71FBCC9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598E-5825-47B0-A58F-F11EF39C5EC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70136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6FA1-425C-4FED-A598-085BD71FBCC9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598E-5825-47B0-A58F-F11EF39C5EC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65379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6FA1-425C-4FED-A598-085BD71FBCC9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598E-5825-47B0-A58F-F11EF39C5EC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88634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6FA1-425C-4FED-A598-085BD71FBCC9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598E-5825-47B0-A58F-F11EF39C5EC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5425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6FA1-425C-4FED-A598-085BD71FBCC9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598E-5825-47B0-A58F-F11EF39C5EC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40675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6FA1-425C-4FED-A598-085BD71FBCC9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598E-5825-47B0-A58F-F11EF39C5EC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8866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6FA1-425C-4FED-A598-085BD71FBCC9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598E-5825-47B0-A58F-F11EF39C5EC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85907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6FA1-425C-4FED-A598-085BD71FBCC9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598E-5825-47B0-A58F-F11EF39C5EC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20350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6FA1-425C-4FED-A598-085BD71FBCC9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598E-5825-47B0-A58F-F11EF39C5EC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35986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6FA1-425C-4FED-A598-085BD71FBCC9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598E-5825-47B0-A58F-F11EF39C5EC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20482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A6FA1-425C-4FED-A598-085BD71FBCC9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0598E-5825-47B0-A58F-F11EF39C5EC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41076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466109" y="71735"/>
            <a:ext cx="6096000" cy="21405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</a:t>
            </a:r>
            <a:r>
              <a:rPr lang="it-IT" sz="40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P.I.L.</a:t>
            </a:r>
            <a:endParaRPr lang="it-IT" sz="1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</a:t>
            </a:r>
            <a:r>
              <a:rPr lang="it-I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OVVERO </a:t>
            </a:r>
            <a:endParaRPr lang="it-IT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</a:t>
            </a:r>
            <a:r>
              <a:rPr lang="it-I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COME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MISURARE </a:t>
            </a:r>
            <a:endParaRPr lang="it-IT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RICCHEZZA DI UNA NAZIONE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377466" y="2480542"/>
            <a:ext cx="11402291" cy="1941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 cos’è il PIL ( =prodotto interno lordo)?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E’ un numero, ma che cosa indica questo numero?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 quanto è ricca una nazione cioè quanti </a:t>
            </a:r>
            <a:r>
              <a:rPr lang="it-IT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prodotti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agricoli (patate, pomodori, carote, insalata, grano, zucchine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ecc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…..) o industriali (automobili, lavatrici, tavoli, sedie, detersivi,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ecc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…)  e </a:t>
            </a:r>
            <a:r>
              <a:rPr lang="it-IT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servizi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produce ciascuna nazione durante un anno</a:t>
            </a:r>
            <a:r>
              <a:rPr lang="it-I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142999" y="5066001"/>
            <a:ext cx="3796145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prodotto</a:t>
            </a:r>
            <a:r>
              <a:rPr lang="it-I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it-IT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risultato materiale del lavoro dell’uomo in agricoltura, nell’industria e nei servizi. altri sinonimi: bene, merce</a:t>
            </a:r>
            <a:endParaRPr lang="it-IT" sz="1600" dirty="0"/>
          </a:p>
        </p:txBody>
      </p:sp>
      <p:sp>
        <p:nvSpPr>
          <p:cNvPr id="7" name="Rettangolo 6"/>
          <p:cNvSpPr/>
          <p:nvPr/>
        </p:nvSpPr>
        <p:spPr>
          <a:xfrm>
            <a:off x="8000998" y="5048642"/>
            <a:ext cx="3546763" cy="15268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servizio</a:t>
            </a:r>
            <a:r>
              <a:rPr lang="it-I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it-IT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economia, è tutto quello che si produce al di fuori dell’agricoltura e dell’industria (es.: banche, commercio, assicurazioni, turismo, pubblica amministrazione, ecc.)</a:t>
            </a: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Picture 2" descr="Immagine correlat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7466" y="4752109"/>
            <a:ext cx="868310" cy="84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Immagine correlat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68971" y="4628578"/>
            <a:ext cx="868310" cy="86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Visualizza immagine di orig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61385" y="467305"/>
            <a:ext cx="4034448" cy="28625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76493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131618" y="429490"/>
            <a:ext cx="10418618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prodotto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interno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lordo </a:t>
            </a:r>
            <a:r>
              <a:rPr lang="it-I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(il PIL)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 detto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interno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perché comprende il valore dei prodotti e servizi prodotti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all'interno di un paese</a:t>
            </a:r>
          </a:p>
        </p:txBody>
      </p:sp>
      <p:sp>
        <p:nvSpPr>
          <p:cNvPr id="10" name="Rettangolo 9"/>
          <p:cNvSpPr/>
          <p:nvPr/>
        </p:nvSpPr>
        <p:spPr>
          <a:xfrm>
            <a:off x="131618" y="1732271"/>
            <a:ext cx="11817928" cy="1494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prodotto interno </a:t>
            </a:r>
            <a:r>
              <a:rPr lang="it-IT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lordo</a:t>
            </a:r>
            <a:r>
              <a:rPr lang="it-I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(il PIL) è detto </a:t>
            </a:r>
            <a:r>
              <a:rPr lang="it-IT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lordo</a:t>
            </a:r>
            <a:r>
              <a:rPr lang="it-I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perché comprende anche quello che </a:t>
            </a:r>
            <a:r>
              <a:rPr lang="it-IT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spende </a:t>
            </a:r>
            <a:r>
              <a:rPr lang="it-I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produrre merci e servizi e per questo non misura solo i guadagni ma anche le spese.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ES.: il PIL di un taxista comprende non solo il denaro che riceve dai clienti ma anche la spesa per comprare l’automobile e la benzina per farla andare.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0290" y="3468271"/>
            <a:ext cx="4408910" cy="2983364"/>
          </a:xfrm>
          <a:prstGeom prst="rect">
            <a:avLst/>
          </a:prstGeom>
          <a:noFill/>
        </p:spPr>
      </p:pic>
      <p:pic>
        <p:nvPicPr>
          <p:cNvPr id="5124" name="Picture 4" descr="Visualizza immagine di orig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3605" y="3501719"/>
            <a:ext cx="4240579" cy="3180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77770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/>
          <p:cNvSpPr/>
          <p:nvPr/>
        </p:nvSpPr>
        <p:spPr>
          <a:xfrm>
            <a:off x="193964" y="395410"/>
            <a:ext cx="4202625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it-IT" dirty="0" smtClean="0"/>
              <a:t>UN FIGLIO DEL PIL: IL REDDITO </a:t>
            </a:r>
            <a:r>
              <a:rPr lang="it-IT" b="1" dirty="0" smtClean="0"/>
              <a:t>PRO CAPITE</a:t>
            </a:r>
            <a:endParaRPr lang="it-IT" b="1" dirty="0"/>
          </a:p>
        </p:txBody>
      </p:sp>
      <p:sp>
        <p:nvSpPr>
          <p:cNvPr id="15" name="Rettangolo 14"/>
          <p:cNvSpPr/>
          <p:nvPr/>
        </p:nvSpPr>
        <p:spPr>
          <a:xfrm>
            <a:off x="193964" y="882289"/>
            <a:ext cx="1140229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Pro </a:t>
            </a:r>
            <a:r>
              <a:rPr lang="it-IT" b="1" dirty="0"/>
              <a:t>capite</a:t>
            </a:r>
            <a:r>
              <a:rPr lang="it-IT" dirty="0"/>
              <a:t> </a:t>
            </a:r>
            <a:r>
              <a:rPr lang="it-IT" dirty="0" smtClean="0"/>
              <a:t>sono delle parole latine che</a:t>
            </a:r>
            <a:r>
              <a:rPr lang="it-IT" dirty="0"/>
              <a:t> </a:t>
            </a:r>
            <a:r>
              <a:rPr lang="it-IT" b="1" dirty="0" smtClean="0"/>
              <a:t>significano</a:t>
            </a:r>
            <a:r>
              <a:rPr lang="it-IT" dirty="0"/>
              <a:t> per ogni testa. È usata nel campo statistico per indicare la media "per persona". Per esempio, il </a:t>
            </a:r>
            <a:r>
              <a:rPr lang="it-IT" b="1" dirty="0"/>
              <a:t>reddito pro </a:t>
            </a:r>
            <a:r>
              <a:rPr lang="it-IT" b="1" dirty="0" smtClean="0"/>
              <a:t>capite </a:t>
            </a:r>
            <a:r>
              <a:rPr lang="it-IT" dirty="0" smtClean="0"/>
              <a:t>indica la quantità </a:t>
            </a:r>
            <a:r>
              <a:rPr lang="it-IT" b="1" dirty="0" smtClean="0"/>
              <a:t>di</a:t>
            </a:r>
            <a:r>
              <a:rPr lang="it-IT" dirty="0"/>
              <a:t> denaro </a:t>
            </a:r>
            <a:r>
              <a:rPr lang="it-IT" b="1" dirty="0" smtClean="0"/>
              <a:t>che possiede </a:t>
            </a:r>
            <a:r>
              <a:rPr lang="it-IT" dirty="0" smtClean="0"/>
              <a:t>ogni </a:t>
            </a:r>
            <a:r>
              <a:rPr lang="it-IT" dirty="0"/>
              <a:t>abitante </a:t>
            </a:r>
            <a:r>
              <a:rPr lang="it-IT" b="1" dirty="0"/>
              <a:t>di</a:t>
            </a:r>
            <a:r>
              <a:rPr lang="it-IT" dirty="0"/>
              <a:t> quella regione o nazione</a:t>
            </a:r>
            <a:r>
              <a:rPr lang="it-IT" dirty="0" smtClean="0"/>
              <a:t>.</a:t>
            </a:r>
          </a:p>
          <a:p>
            <a:r>
              <a:rPr lang="it-IT" dirty="0"/>
              <a:t>Se dividiamo il PIL di uno stato per il numero dei cittadini abbiamo un numero che chiamiamo reddito pro capite, cioè di ogni persona.</a:t>
            </a:r>
          </a:p>
          <a:p>
            <a:r>
              <a:rPr lang="it-IT" dirty="0" smtClean="0"/>
              <a:t>Osserva il grafico e nota in quale posizione si trova l’Italia come reddito </a:t>
            </a:r>
            <a:r>
              <a:rPr lang="it-IT" dirty="0" err="1" smtClean="0"/>
              <a:t>procapite</a:t>
            </a:r>
            <a:r>
              <a:rPr lang="it-IT" dirty="0" smtClean="0"/>
              <a:t>.</a:t>
            </a:r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80842" y="2754162"/>
            <a:ext cx="6139716" cy="379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88431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32663" y="1545361"/>
            <a:ext cx="117593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Che cos’è l’</a:t>
            </a:r>
            <a:r>
              <a:rPr lang="it-IT" b="1" dirty="0" smtClean="0"/>
              <a:t>ISU</a:t>
            </a:r>
            <a:r>
              <a:rPr lang="it-IT" dirty="0" smtClean="0"/>
              <a:t>? L’ISU o Indice </a:t>
            </a:r>
            <a:r>
              <a:rPr lang="it-IT" dirty="0"/>
              <a:t>di sviluppo umano </a:t>
            </a:r>
            <a:r>
              <a:rPr lang="it-IT" dirty="0" smtClean="0"/>
              <a:t>è un numero. Ma che cosa indica questo numero?  </a:t>
            </a:r>
          </a:p>
          <a:p>
            <a:r>
              <a:rPr lang="it-IT" dirty="0" smtClean="0"/>
              <a:t>Oltre </a:t>
            </a:r>
            <a:r>
              <a:rPr lang="it-IT" dirty="0"/>
              <a:t>al reddito considera l</a:t>
            </a:r>
            <a:r>
              <a:rPr lang="it-IT" b="1" dirty="0"/>
              <a:t>’istruzione</a:t>
            </a:r>
            <a:r>
              <a:rPr lang="it-IT" dirty="0"/>
              <a:t> e </a:t>
            </a:r>
            <a:r>
              <a:rPr lang="it-IT" b="1" dirty="0"/>
              <a:t>la speranza di </a:t>
            </a:r>
            <a:r>
              <a:rPr lang="it-IT" b="1" dirty="0" smtClean="0"/>
              <a:t>vita. </a:t>
            </a:r>
          </a:p>
          <a:p>
            <a:r>
              <a:rPr lang="it-IT" b="1" dirty="0" smtClean="0"/>
              <a:t>La speranza di vita </a:t>
            </a:r>
            <a:r>
              <a:rPr lang="it-IT" dirty="0" smtClean="0"/>
              <a:t>esprime </a:t>
            </a:r>
            <a:r>
              <a:rPr lang="it-IT" dirty="0"/>
              <a:t>il numero medio </a:t>
            </a:r>
            <a:r>
              <a:rPr lang="it-IT" b="1" dirty="0"/>
              <a:t>di</a:t>
            </a:r>
            <a:r>
              <a:rPr lang="it-IT" dirty="0"/>
              <a:t> anni della </a:t>
            </a:r>
            <a:r>
              <a:rPr lang="it-IT" b="1" dirty="0"/>
              <a:t>vita di</a:t>
            </a:r>
            <a:r>
              <a:rPr lang="it-IT" dirty="0"/>
              <a:t> un essere vivente a partire </a:t>
            </a:r>
            <a:r>
              <a:rPr lang="it-IT" b="1" dirty="0"/>
              <a:t>da</a:t>
            </a:r>
            <a:r>
              <a:rPr lang="it-IT" dirty="0"/>
              <a:t> una certa età, all'interno della popolazione </a:t>
            </a:r>
            <a:r>
              <a:rPr lang="it-IT" dirty="0" smtClean="0"/>
              <a:t>presa in esame.</a:t>
            </a:r>
            <a:endParaRPr lang="it-IT" b="1" dirty="0" smtClean="0"/>
          </a:p>
        </p:txBody>
      </p:sp>
      <p:sp>
        <p:nvSpPr>
          <p:cNvPr id="5" name="CasellaDiTesto 4"/>
          <p:cNvSpPr txBox="1"/>
          <p:nvPr/>
        </p:nvSpPr>
        <p:spPr>
          <a:xfrm>
            <a:off x="2189018" y="-24299"/>
            <a:ext cx="49722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               I.S.U.</a:t>
            </a:r>
          </a:p>
          <a:p>
            <a:r>
              <a:rPr lang="it-IT" sz="2800" dirty="0" smtClean="0"/>
              <a:t>                      ovvero</a:t>
            </a:r>
            <a:endParaRPr lang="it-IT" sz="2800" dirty="0"/>
          </a:p>
          <a:p>
            <a:r>
              <a:rPr lang="it-IT" sz="2800" dirty="0" smtClean="0"/>
              <a:t>    Indice di Sviluppo Umano</a:t>
            </a:r>
            <a:endParaRPr lang="it-IT" sz="2800" dirty="0"/>
          </a:p>
        </p:txBody>
      </p:sp>
      <p:pic>
        <p:nvPicPr>
          <p:cNvPr id="2052" name="Picture 4" descr="Risultati immagini per speranza di vitain ital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89018" y="2860623"/>
            <a:ext cx="6761018" cy="3654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7476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magine correlat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74619" y="0"/>
            <a:ext cx="879330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4724400" y="166254"/>
            <a:ext cx="4170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Grafico sull’istruzione in Italia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300015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sultati immagini per cartina dei quattro gruppi: a sviluppo umano molto elevato, elevato, medio e basso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218" y="1463314"/>
            <a:ext cx="8518579" cy="5186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914399" y="332509"/>
            <a:ext cx="103216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Osserva il grafico sullo sviluppo umano nel mondo.</a:t>
            </a:r>
          </a:p>
          <a:p>
            <a:r>
              <a:rPr lang="it-IT" dirty="0" smtClean="0"/>
              <a:t>Gli </a:t>
            </a:r>
            <a:r>
              <a:rPr lang="it-IT" dirty="0"/>
              <a:t>Stati sono divisi in quattro gruppi: </a:t>
            </a:r>
            <a:r>
              <a:rPr lang="it-IT" dirty="0" smtClean="0"/>
              <a:t> </a:t>
            </a:r>
            <a:r>
              <a:rPr lang="it-IT" dirty="0"/>
              <a:t>sviluppo umano molto elevato, elevato, medio e basso.</a:t>
            </a:r>
          </a:p>
        </p:txBody>
      </p:sp>
    </p:spTree>
    <p:extLst>
      <p:ext uri="{BB962C8B-B14F-4D97-AF65-F5344CB8AC3E}">
        <p14:creationId xmlns:p14="http://schemas.microsoft.com/office/powerpoint/2010/main" xmlns="" val="9498221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322</Words>
  <Application>Microsoft Office PowerPoint</Application>
  <PresentationFormat>Personalizzato</PresentationFormat>
  <Paragraphs>25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14</cp:revision>
  <dcterms:created xsi:type="dcterms:W3CDTF">2018-11-28T18:02:38Z</dcterms:created>
  <dcterms:modified xsi:type="dcterms:W3CDTF">2018-12-03T13:54:10Z</dcterms:modified>
</cp:coreProperties>
</file>