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E2F2DE2-D0C2-4980-8308-5CD0841A3C2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B19C96-BA4B-4B1A-92CD-2729AE13319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88EE80-45C3-4AB5-932A-B402B9F8410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6FE107-872B-448D-BD56-3045D84E407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67C2332-F66F-4607-AEBD-777548B8BD8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F0E4F12-4D6C-4B9A-8AFF-7A800F65467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6E4CE61-04AD-4060-B08D-846A0DFDFE2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43F6BB9-3859-4FD0-A197-A7E65EC0B82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F3CFC35-46F5-477B-A18D-43A5C1C2189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41882C4-DA07-43E6-A014-0D85621D831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D9D93EA-4C27-4082-954F-ECE91E15D8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313EA4-2264-43F0-8582-69C4F296228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AEB4665-2E0A-4E0B-A276-71A512A1131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64DCE26-F952-4E6B-9A4F-64D9DE57920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366BDDF-E73F-40C6-8822-A63F931ED64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399366D-340E-429D-9C25-2FA165DC463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CEBA445-1C51-4A5F-A07A-E3FFD53E1DB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48E35E9-963D-4428-B7B1-1BA5AAAC422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C5BFC2C-93EC-465B-A5A6-CD24DE63865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51E4E69-8773-4E31-9BCD-CB9BD3B3378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9B3534-B786-4F93-860A-E34A018B12A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B107327-6ABE-41C8-AB5F-46D934BE244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DB65242-4C1A-4420-BD2B-3F2AB6204AD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C785900-5183-4FB1-AF7A-5ABA4D03DE7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20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latin typeface="Arial"/>
              </a:rPr>
              <a:t>Fai clic per modificare il formato del testo 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020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Fai clic per modificare il formato del testo della struttura</a:t>
            </a:r>
            <a:endParaRPr b="0" lang="it-IT" sz="1800" spc="-1" strike="noStrike"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Secondo livello struttura</a:t>
            </a:r>
            <a:endParaRPr b="0" lang="it-IT" sz="1800" spc="-1" strike="noStrike">
              <a:latin typeface="Arial"/>
            </a:endParaRPr>
          </a:p>
          <a:p>
            <a:pPr lvl="2" marL="1296000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Terzo livello struttura</a:t>
            </a:r>
            <a:endParaRPr b="0" lang="it-IT" sz="1800" spc="-1" strike="noStrike">
              <a:latin typeface="Arial"/>
            </a:endParaRPr>
          </a:p>
          <a:p>
            <a:pPr lvl="3" marL="1728000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Quarto livello struttura</a:t>
            </a:r>
            <a:endParaRPr b="0" lang="it-IT" sz="1800" spc="-1" strike="noStrike"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Quinto livello struttura</a:t>
            </a:r>
            <a:endParaRPr b="0" lang="it-IT" sz="1800" spc="-1" strike="noStrike"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Sesto livello struttura</a:t>
            </a:r>
            <a:endParaRPr b="0" lang="it-IT" sz="1800" spc="-1" strike="noStrike"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Settimo livello struttura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000" y="5164560"/>
            <a:ext cx="3193920" cy="38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it-IT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6640" y="516456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it-IT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3DCD48C-6377-4A8F-B9C1-151EB743A819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3640" y="516456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it-IT" sz="1400" spc="-1" strike="noStrike">
                <a:latin typeface="Times New Roman"/>
              </a:defRPr>
            </a:lvl1pPr>
          </a:lstStyle>
          <a:p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447000" y="5164560"/>
            <a:ext cx="3193920" cy="38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it-IT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7226640" y="516456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it-IT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616E9B0-C481-4ADC-8BEF-5163139D794F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503640" y="516456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it-IT" sz="1400" spc="-1" strike="noStrike">
                <a:latin typeface="Times New Roman"/>
              </a:defRPr>
            </a:lvl1pPr>
          </a:lstStyle>
          <a:p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20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it-IT" sz="4400" spc="-1" strike="noStrike">
                <a:solidFill>
                  <a:srgbClr val="3465a4"/>
                </a:solidFill>
                <a:latin typeface="Arial"/>
              </a:rPr>
              <a:t>LO STATO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020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it-IT" sz="3200" spc="-1" strike="noStrike">
                <a:latin typeface="Arial"/>
              </a:rPr>
              <a:t>Un territorio, un popolo, una forma di governo</a:t>
            </a:r>
            <a:endParaRPr b="0" lang="it-IT" sz="32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3779640" y="1180440"/>
            <a:ext cx="2596320" cy="295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48000" y="225720"/>
            <a:ext cx="907020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it-IT" sz="4400" spc="-1" strike="noStrike">
                <a:solidFill>
                  <a:srgbClr val="2a6099"/>
                </a:solidFill>
                <a:latin typeface="Arial"/>
              </a:rPr>
              <a:t>I TRE POTERI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3599640" y="1259640"/>
            <a:ext cx="1650600" cy="37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000" spc="-1" strike="noStrike">
                <a:solidFill>
                  <a:srgbClr val="666666"/>
                </a:solidFill>
                <a:latin typeface="Arial"/>
                <a:ea typeface="DejaVu Sans"/>
              </a:rPr>
              <a:t>ESECUTIVO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6659280" y="1259640"/>
            <a:ext cx="2202120" cy="37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000" spc="-1" strike="noStrike">
                <a:solidFill>
                  <a:srgbClr val="666666"/>
                </a:solidFill>
                <a:latin typeface="Arial"/>
                <a:ea typeface="DejaVu Sans"/>
              </a:rPr>
              <a:t>GIUDIZIARIO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868320" y="1322640"/>
            <a:ext cx="219060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000" spc="-1" strike="noStrike">
                <a:solidFill>
                  <a:srgbClr val="666666"/>
                </a:solidFill>
                <a:latin typeface="Arial"/>
                <a:ea typeface="DejaVu Sans"/>
              </a:rPr>
              <a:t>LEGISLATIVO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899640" y="1979640"/>
            <a:ext cx="197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Fa le leggi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899640" y="2713320"/>
            <a:ext cx="197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Parlamento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3599640" y="1993320"/>
            <a:ext cx="179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Esegue le leggi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6659280" y="1993320"/>
            <a:ext cx="125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controlla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6659280" y="3779280"/>
            <a:ext cx="197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Magistratura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3779640" y="2713320"/>
            <a:ext cx="161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Governo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899640" y="3432960"/>
            <a:ext cx="197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Eletto dai cittadini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3779640" y="3419280"/>
            <a:ext cx="1619280" cy="60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Eletto dal parlamento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6299280" y="2699640"/>
            <a:ext cx="2519280" cy="60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Corte Costituzionale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 flipV="1">
            <a:off x="1439640" y="3239280"/>
            <a:ext cx="360" cy="19368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"/>
          <p:cNvSpPr/>
          <p:nvPr/>
        </p:nvSpPr>
        <p:spPr>
          <a:xfrm flipV="1">
            <a:off x="1439640" y="2519640"/>
            <a:ext cx="360" cy="19368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"/>
          <p:cNvSpPr/>
          <p:nvPr/>
        </p:nvSpPr>
        <p:spPr>
          <a:xfrm flipV="1">
            <a:off x="4499640" y="3059280"/>
            <a:ext cx="360" cy="18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"/>
          <p:cNvSpPr/>
          <p:nvPr/>
        </p:nvSpPr>
        <p:spPr>
          <a:xfrm flipV="1">
            <a:off x="4499640" y="2519640"/>
            <a:ext cx="360" cy="18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"/>
          <p:cNvSpPr/>
          <p:nvPr/>
        </p:nvSpPr>
        <p:spPr>
          <a:xfrm flipV="1">
            <a:off x="7199280" y="3059280"/>
            <a:ext cx="360" cy="36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"/>
          <p:cNvSpPr/>
          <p:nvPr/>
        </p:nvSpPr>
        <p:spPr>
          <a:xfrm flipV="1">
            <a:off x="7199280" y="2519640"/>
            <a:ext cx="360" cy="18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"/>
          <p:cNvSpPr/>
          <p:nvPr/>
        </p:nvSpPr>
        <p:spPr>
          <a:xfrm>
            <a:off x="539640" y="4679280"/>
            <a:ext cx="9358560" cy="60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Uno dei principi fondamentali dello stato di diritto consiste nella separazione dei poteri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3239640" y="1259640"/>
            <a:ext cx="360" cy="287964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"/>
          <p:cNvSpPr/>
          <p:nvPr/>
        </p:nvSpPr>
        <p:spPr>
          <a:xfrm>
            <a:off x="5939280" y="1259640"/>
            <a:ext cx="360" cy="287964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"/>
          <p:cNvSpPr/>
          <p:nvPr/>
        </p:nvSpPr>
        <p:spPr>
          <a:xfrm>
            <a:off x="539640" y="1799640"/>
            <a:ext cx="8099280" cy="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4c7dc"/>
            </a:gs>
            <a:gs pos="100000">
              <a:srgbClr val="dee6ef"/>
            </a:gs>
          </a:gsLst>
          <a:path path="rect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900000" y="-27720"/>
            <a:ext cx="8100000" cy="560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20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it-IT" sz="4400" spc="-1" strike="noStrike">
                <a:solidFill>
                  <a:srgbClr val="3465a4"/>
                </a:solidFill>
                <a:latin typeface="Arial"/>
              </a:rPr>
              <a:t>Il GOVERNO DEMOCRATICO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39640" y="1259640"/>
            <a:ext cx="9070200" cy="65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      </a:t>
            </a:r>
            <a:r>
              <a:rPr b="0" lang="it-IT" sz="3200" spc="-1" strike="noStrike">
                <a:latin typeface="Arial"/>
              </a:rPr>
              <a:t>MONARCHIA</a:t>
            </a:r>
            <a:r>
              <a:rPr b="0" lang="it-IT" sz="3200" spc="-1" strike="noStrike">
                <a:latin typeface="Arial"/>
              </a:rPr>
              <a:t>	</a:t>
            </a:r>
            <a:r>
              <a:rPr b="0" lang="it-IT" sz="3200" spc="-1" strike="noStrike">
                <a:latin typeface="Arial"/>
              </a:rPr>
              <a:t>                        </a:t>
            </a:r>
            <a:r>
              <a:rPr b="0" lang="it-IT" sz="3200" spc="-1" strike="noStrike">
                <a:latin typeface="Arial"/>
              </a:rPr>
              <a:t>	</a:t>
            </a:r>
            <a:r>
              <a:rPr b="0" lang="it-IT" sz="3200" spc="-1" strike="noStrike">
                <a:latin typeface="Arial"/>
              </a:rPr>
              <a:t>	</a:t>
            </a:r>
            <a:r>
              <a:rPr b="0" lang="it-IT" sz="3200" spc="-1" strike="noStrike">
                <a:latin typeface="Arial"/>
              </a:rPr>
              <a:t>	</a:t>
            </a:r>
            <a:r>
              <a:rPr b="0" lang="it-IT" sz="3200" spc="-1" strike="noStrike">
                <a:latin typeface="Arial"/>
              </a:rPr>
              <a:t>	</a:t>
            </a:r>
            <a:r>
              <a:rPr b="0" lang="it-IT" sz="3200" spc="-1" strike="noStrike">
                <a:latin typeface="Arial"/>
              </a:rPr>
              <a:t>	</a:t>
            </a:r>
            <a:r>
              <a:rPr b="0" lang="it-IT" sz="3200" spc="-1" strike="noStrike">
                <a:latin typeface="Arial"/>
              </a:rPr>
              <a:t>REPUBBLICA</a:t>
            </a:r>
            <a:endParaRPr b="0" lang="it-IT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1259640" y="1912320"/>
            <a:ext cx="179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Governo di uno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6299280" y="1813320"/>
            <a:ext cx="179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Res publica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360720" y="2700000"/>
            <a:ext cx="215928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PARLAMENTARE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2340720" y="3060720"/>
            <a:ext cx="233928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COSTITUZIONALE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4320720" y="2340000"/>
            <a:ext cx="215928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PARLAMENTARE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7560000" y="2340000"/>
            <a:ext cx="215928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PRESIDENZIALE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5221080" y="3600000"/>
            <a:ext cx="269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SEMIPRESIDENZIALE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 flipH="1">
            <a:off x="1620000" y="2340000"/>
            <a:ext cx="360000" cy="360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"/>
          <p:cNvSpPr/>
          <p:nvPr/>
        </p:nvSpPr>
        <p:spPr>
          <a:xfrm>
            <a:off x="2520000" y="2340000"/>
            <a:ext cx="360000" cy="540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"/>
          <p:cNvSpPr/>
          <p:nvPr/>
        </p:nvSpPr>
        <p:spPr>
          <a:xfrm flipH="1">
            <a:off x="6300000" y="2159640"/>
            <a:ext cx="359280" cy="180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"/>
          <p:cNvSpPr/>
          <p:nvPr/>
        </p:nvSpPr>
        <p:spPr>
          <a:xfrm>
            <a:off x="7559280" y="2159640"/>
            <a:ext cx="720720" cy="180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"/>
          <p:cNvSpPr/>
          <p:nvPr/>
        </p:nvSpPr>
        <p:spPr>
          <a:xfrm flipH="1">
            <a:off x="6480720" y="2339640"/>
            <a:ext cx="539280" cy="1260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278280" y="974520"/>
            <a:ext cx="1161720" cy="1005480"/>
          </a:xfrm>
          <a:prstGeom prst="rect">
            <a:avLst/>
          </a:prstGeom>
          <a:ln w="0">
            <a:noFill/>
          </a:ln>
        </p:spPr>
      </p:pic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8820000" y="1202040"/>
            <a:ext cx="789840" cy="524880"/>
          </a:xfrm>
          <a:prstGeom prst="rect">
            <a:avLst/>
          </a:prstGeom>
          <a:ln w="0">
            <a:noFill/>
          </a:ln>
        </p:spPr>
      </p:pic>
      <p:sp>
        <p:nvSpPr>
          <p:cNvPr id="125" name=""/>
          <p:cNvSpPr txBox="1"/>
          <p:nvPr/>
        </p:nvSpPr>
        <p:spPr>
          <a:xfrm>
            <a:off x="360720" y="3059280"/>
            <a:ext cx="1799280" cy="68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00" spc="-1" strike="noStrike">
                <a:latin typeface="Arial"/>
              </a:rPr>
              <a:t>Il potere è detenuto </a:t>
            </a:r>
            <a:endParaRPr b="0" lang="it-IT" sz="1400" spc="-1" strike="noStrike">
              <a:latin typeface="Arial"/>
            </a:endParaRPr>
          </a:p>
          <a:p>
            <a:r>
              <a:rPr b="0" lang="it-IT" sz="1400" spc="-1" strike="noStrike">
                <a:latin typeface="Arial"/>
              </a:rPr>
              <a:t>dal Parlamento e dal governo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26" name=""/>
          <p:cNvSpPr txBox="1"/>
          <p:nvPr/>
        </p:nvSpPr>
        <p:spPr>
          <a:xfrm>
            <a:off x="2520000" y="3420000"/>
            <a:ext cx="1800360" cy="94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00" spc="-1" strike="noStrike">
                <a:latin typeface="Arial"/>
              </a:rPr>
              <a:t>il sovrano regna, </a:t>
            </a:r>
            <a:endParaRPr b="0" lang="it-IT" sz="1400" spc="-1" strike="noStrike">
              <a:latin typeface="Arial"/>
            </a:endParaRPr>
          </a:p>
          <a:p>
            <a:r>
              <a:rPr b="0" lang="it-IT" sz="1400" spc="-1" strike="noStrike">
                <a:latin typeface="Arial"/>
              </a:rPr>
              <a:t>ma ha poteri limitati</a:t>
            </a:r>
            <a:endParaRPr b="0" lang="it-IT" sz="1400" spc="-1" strike="noStrike">
              <a:latin typeface="Arial"/>
            </a:endParaRPr>
          </a:p>
          <a:p>
            <a:r>
              <a:rPr b="0" lang="it-IT" sz="1400" spc="-1" strike="noStrike">
                <a:latin typeface="Arial"/>
              </a:rPr>
              <a:t> </a:t>
            </a:r>
            <a:r>
              <a:rPr b="0" lang="it-IT" sz="1400" spc="-1" strike="noStrike">
                <a:latin typeface="Arial"/>
              </a:rPr>
              <a:t>e stabiliti da una costituzione,</a:t>
            </a:r>
            <a:r>
              <a:rPr b="0" lang="it-IT" sz="1800" spc="-1" strike="noStrike">
                <a:latin typeface="Arial"/>
              </a:rPr>
              <a:t>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27" name=""/>
          <p:cNvSpPr txBox="1"/>
          <p:nvPr/>
        </p:nvSpPr>
        <p:spPr>
          <a:xfrm>
            <a:off x="4500000" y="2699280"/>
            <a:ext cx="1799280" cy="68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00" spc="-1" strike="noStrike">
                <a:latin typeface="Arial"/>
              </a:rPr>
              <a:t>Il potere è detenuto </a:t>
            </a:r>
            <a:endParaRPr b="0" lang="it-IT" sz="1400" spc="-1" strike="noStrike">
              <a:latin typeface="Arial"/>
            </a:endParaRPr>
          </a:p>
          <a:p>
            <a:r>
              <a:rPr b="0" lang="it-IT" sz="1400" spc="-1" strike="noStrike">
                <a:latin typeface="Arial"/>
              </a:rPr>
              <a:t>dal Parlamento e dal governo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28" name=""/>
          <p:cNvSpPr txBox="1"/>
          <p:nvPr/>
        </p:nvSpPr>
        <p:spPr>
          <a:xfrm>
            <a:off x="7344000" y="2700000"/>
            <a:ext cx="2556000" cy="89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300" spc="-1" strike="noStrike">
                <a:latin typeface="Arial"/>
              </a:rPr>
              <a:t> </a:t>
            </a:r>
            <a:r>
              <a:rPr b="0" lang="it-IT" sz="1300" spc="-1" strike="noStrike">
                <a:latin typeface="Arial"/>
              </a:rPr>
              <a:t>il potere esecutivo si concentra nella figura del Presidente che è sia il capo dello Stato sia il capo del governo</a:t>
            </a:r>
            <a:r>
              <a:rPr b="0" lang="it-IT" sz="1800" spc="-1" strike="noStrike">
                <a:latin typeface="Arial"/>
              </a:rPr>
              <a:t>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29" name=""/>
          <p:cNvSpPr txBox="1"/>
          <p:nvPr/>
        </p:nvSpPr>
        <p:spPr>
          <a:xfrm>
            <a:off x="4680000" y="3939480"/>
            <a:ext cx="2340000" cy="128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00" spc="-1" strike="noStrike">
                <a:latin typeface="Arial"/>
              </a:rPr>
              <a:t> </a:t>
            </a:r>
            <a:r>
              <a:rPr b="0" lang="it-IT" sz="1400" spc="-1" strike="noStrike">
                <a:latin typeface="Arial"/>
              </a:rPr>
              <a:t>Il Primo Ministro viene perciò nominato dal Presidente, ma necessita, insieme al resto del suo esecutivo, della fiducia parlamentare.</a:t>
            </a:r>
            <a:endParaRPr b="0" lang="it-IT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020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4400" spc="-1" strike="noStrike">
                <a:latin typeface="Arial"/>
              </a:rPr>
              <a:t>Unione Europea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899640" y="1172160"/>
            <a:ext cx="8127000" cy="65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Non è uno stato, è un organismo sovranazionale</a:t>
            </a:r>
            <a:endParaRPr b="0" lang="it-IT" sz="32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3779640" y="1705320"/>
            <a:ext cx="2878920" cy="2003040"/>
          </a:xfrm>
          <a:prstGeom prst="rect">
            <a:avLst/>
          </a:prstGeom>
          <a:ln w="0">
            <a:noFill/>
          </a:ln>
        </p:spPr>
      </p:pic>
      <p:sp>
        <p:nvSpPr>
          <p:cNvPr id="133" name=""/>
          <p:cNvSpPr/>
          <p:nvPr/>
        </p:nvSpPr>
        <p:spPr>
          <a:xfrm>
            <a:off x="359640" y="3828960"/>
            <a:ext cx="9178560" cy="120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Una direttiva dell'Unione europea è dotata di efficacia vincolante per i singoli stati. a direttiva vincola lo Stato membro cui è rivolta per quanto riguarda il risultato da raggiungere, salvo restando la competenza degli organi nazionali in merito alla forma e ai mezzi.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Application>LibreOffice/7.3.5.2$Windows_X86_64 LibreOffice_project/184fe81b8c8c30d8b5082578aee2fed2ea847c01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2022-12-21T10:43:17Z</dcterms:created>
  <dc:creator/>
  <dc:description/>
  <dc:language>it-IT</dc:language>
  <cp:lastModifiedBy/>
  <dcterms:modified xsi:type="dcterms:W3CDTF">2023-11-24T08:33:19Z</dcterms:modified>
  <cp:revision>8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