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7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6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D799-7413-4C77-9D60-CB4DF103DEFF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397B2-736B-4040-9085-5D100B444B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04831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D799-7413-4C77-9D60-CB4DF103DEFF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397B2-736B-4040-9085-5D100B444B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06094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D799-7413-4C77-9D60-CB4DF103DEFF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397B2-736B-4040-9085-5D100B444B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50214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D799-7413-4C77-9D60-CB4DF103DEFF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397B2-736B-4040-9085-5D100B444B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861957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D799-7413-4C77-9D60-CB4DF103DEFF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397B2-736B-4040-9085-5D100B444B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1126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D799-7413-4C77-9D60-CB4DF103DEFF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397B2-736B-4040-9085-5D100B444B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393511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D799-7413-4C77-9D60-CB4DF103DEFF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397B2-736B-4040-9085-5D100B444B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06677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D799-7413-4C77-9D60-CB4DF103DEFF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397B2-736B-4040-9085-5D100B444B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815058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D799-7413-4C77-9D60-CB4DF103DEFF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397B2-736B-4040-9085-5D100B444B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8474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D799-7413-4C77-9D60-CB4DF103DEFF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397B2-736B-4040-9085-5D100B444B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80066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D799-7413-4C77-9D60-CB4DF103DEFF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397B2-736B-4040-9085-5D100B444B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59705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1D799-7413-4C77-9D60-CB4DF103DEFF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397B2-736B-4040-9085-5D100B444B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944886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631474" y="256511"/>
            <a:ext cx="29783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FF0000"/>
                </a:solidFill>
              </a:rPr>
              <a:t>L’UNIONE EUROPEA</a:t>
            </a:r>
            <a:endParaRPr lang="it-IT" sz="2400" dirty="0">
              <a:solidFill>
                <a:srgbClr val="FF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83325" y="765095"/>
            <a:ext cx="9849396" cy="1237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L’Unione Europea è un’associazione tra stati. </a:t>
            </a:r>
          </a:p>
          <a:p>
            <a:r>
              <a:rPr lang="it-IT" dirty="0" smtClean="0"/>
              <a:t>L’Unione </a:t>
            </a:r>
            <a:r>
              <a:rPr lang="it-IT" dirty="0"/>
              <a:t>E</a:t>
            </a:r>
            <a:r>
              <a:rPr lang="it-IT" dirty="0" smtClean="0"/>
              <a:t>uropea non è un unico grande stato ma è un insieme di stati che collaborano tra loro. </a:t>
            </a:r>
          </a:p>
          <a:p>
            <a:r>
              <a:rPr lang="it-IT" dirty="0" smtClean="0"/>
              <a:t>L’Unione </a:t>
            </a:r>
            <a:r>
              <a:rPr lang="it-IT" dirty="0"/>
              <a:t>E</a:t>
            </a:r>
            <a:r>
              <a:rPr lang="it-IT" dirty="0" smtClean="0"/>
              <a:t>uropea è </a:t>
            </a:r>
            <a:r>
              <a:rPr lang="it-IT" b="1" dirty="0" smtClean="0"/>
              <a:t>un’organizzazione che sta sopra le varie nazioni </a:t>
            </a:r>
            <a:r>
              <a:rPr lang="it-IT" dirty="0" smtClean="0"/>
              <a:t>e prende decisioni che devono rispettare tutti i membri.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553664" y="2056686"/>
            <a:ext cx="609332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L’Unione </a:t>
            </a:r>
            <a:r>
              <a:rPr lang="it-IT" dirty="0"/>
              <a:t>Europea cerca di</a:t>
            </a:r>
            <a:r>
              <a:rPr lang="it-IT" dirty="0" smtClean="0"/>
              <a:t>:</a:t>
            </a:r>
          </a:p>
          <a:p>
            <a:endParaRPr lang="it-IT" dirty="0" smtClean="0"/>
          </a:p>
          <a:p>
            <a:r>
              <a:rPr lang="it-IT" dirty="0" smtClean="0"/>
              <a:t> </a:t>
            </a:r>
            <a:r>
              <a:rPr lang="it-IT" dirty="0"/>
              <a:t>– difendere i diritti, la libertà e la sicurezza delle persone </a:t>
            </a:r>
            <a:endParaRPr lang="it-IT" dirty="0" smtClean="0"/>
          </a:p>
          <a:p>
            <a:r>
              <a:rPr lang="it-IT" dirty="0" smtClean="0"/>
              <a:t>che </a:t>
            </a:r>
            <a:r>
              <a:rPr lang="it-IT" dirty="0"/>
              <a:t>abitano nei suoi </a:t>
            </a:r>
            <a:r>
              <a:rPr lang="it-IT" dirty="0" smtClean="0"/>
              <a:t>paesi,</a:t>
            </a:r>
          </a:p>
          <a:p>
            <a:endParaRPr lang="it-IT" dirty="0" smtClean="0"/>
          </a:p>
          <a:p>
            <a:r>
              <a:rPr lang="it-IT" dirty="0" smtClean="0"/>
              <a:t> </a:t>
            </a:r>
            <a:r>
              <a:rPr lang="it-IT" dirty="0"/>
              <a:t>– migliorare l’economia, 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– </a:t>
            </a:r>
            <a:r>
              <a:rPr lang="it-IT" dirty="0"/>
              <a:t>creare lavoro</a:t>
            </a:r>
            <a:r>
              <a:rPr lang="it-IT" dirty="0" smtClean="0"/>
              <a:t>,</a:t>
            </a:r>
          </a:p>
          <a:p>
            <a:endParaRPr lang="it-IT" dirty="0" smtClean="0"/>
          </a:p>
          <a:p>
            <a:r>
              <a:rPr lang="it-IT" dirty="0" smtClean="0"/>
              <a:t> </a:t>
            </a:r>
            <a:r>
              <a:rPr lang="it-IT" dirty="0"/>
              <a:t>– proteggere l’ambiente. 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Per </a:t>
            </a:r>
            <a:r>
              <a:rPr lang="it-IT" dirty="0"/>
              <a:t>prendere delle decisioni e migliorare la vita dei cittadini </a:t>
            </a:r>
            <a:endParaRPr lang="it-IT" dirty="0" smtClean="0"/>
          </a:p>
          <a:p>
            <a:r>
              <a:rPr lang="it-IT" dirty="0" smtClean="0"/>
              <a:t>dell’Unione</a:t>
            </a:r>
            <a:r>
              <a:rPr lang="it-IT" dirty="0"/>
              <a:t>, sono stati creati</a:t>
            </a:r>
            <a:r>
              <a:rPr lang="it-IT" dirty="0" smtClean="0"/>
              <a:t>:</a:t>
            </a:r>
          </a:p>
          <a:p>
            <a:endParaRPr lang="it-IT" dirty="0" smtClean="0"/>
          </a:p>
          <a:p>
            <a:r>
              <a:rPr lang="it-IT" dirty="0" smtClean="0"/>
              <a:t> </a:t>
            </a:r>
            <a:r>
              <a:rPr lang="it-IT" dirty="0"/>
              <a:t>– il Parlamento europeo, </a:t>
            </a:r>
            <a:endParaRPr lang="it-IT" dirty="0" smtClean="0"/>
          </a:p>
          <a:p>
            <a:r>
              <a:rPr lang="it-IT" dirty="0" smtClean="0"/>
              <a:t>– </a:t>
            </a:r>
            <a:r>
              <a:rPr lang="it-IT" dirty="0"/>
              <a:t>la Commissione europea, </a:t>
            </a:r>
            <a:endParaRPr lang="it-IT" dirty="0" smtClean="0"/>
          </a:p>
          <a:p>
            <a:r>
              <a:rPr lang="it-IT" dirty="0" smtClean="0"/>
              <a:t>– </a:t>
            </a:r>
            <a:r>
              <a:rPr lang="it-IT" dirty="0"/>
              <a:t>il Consiglio dell’Unione Europea.</a:t>
            </a:r>
          </a:p>
        </p:txBody>
      </p:sp>
      <p:pic>
        <p:nvPicPr>
          <p:cNvPr id="3074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0369" y="2063262"/>
            <a:ext cx="5587603" cy="41851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934372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Picture 2" descr="Immagine correlat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3405" y="345546"/>
            <a:ext cx="10533017" cy="6052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6941127" y="5257800"/>
            <a:ext cx="181494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Con il passaporto europeo</a:t>
            </a:r>
            <a:endParaRPr lang="it-IT" sz="1400" dirty="0"/>
          </a:p>
        </p:txBody>
      </p:sp>
      <p:cxnSp>
        <p:nvCxnSpPr>
          <p:cNvPr id="7" name="Connettore 2 6"/>
          <p:cNvCxnSpPr/>
          <p:nvPr/>
        </p:nvCxnSpPr>
        <p:spPr>
          <a:xfrm flipH="1">
            <a:off x="7495309" y="4433455"/>
            <a:ext cx="13855" cy="8243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19458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32510" y="471055"/>
            <a:ext cx="803563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FF0000"/>
                </a:solidFill>
              </a:rPr>
              <a:t>La cittadinanza europea</a:t>
            </a:r>
          </a:p>
          <a:p>
            <a:r>
              <a:rPr lang="it-IT" dirty="0" smtClean="0"/>
              <a:t>Con la nascita dell’unione europea è nato anche il passaporto europeo cioè un documento che ti permette di circolare liberamente da uno stato all’altro che fa parte dell’unione europea.</a:t>
            </a:r>
          </a:p>
          <a:p>
            <a:endParaRPr lang="it-IT" dirty="0" smtClean="0"/>
          </a:p>
          <a:p>
            <a:endParaRPr lang="it-IT" sz="2000" dirty="0" smtClean="0"/>
          </a:p>
          <a:p>
            <a:r>
              <a:rPr lang="it-IT" sz="2000" b="1" dirty="0" smtClean="0"/>
              <a:t>Quali sono i diritti e i doveri di un cittadino europeo?</a:t>
            </a:r>
          </a:p>
          <a:p>
            <a:r>
              <a:rPr lang="it-IT" sz="2000" dirty="0" smtClean="0"/>
              <a:t>I </a:t>
            </a:r>
            <a:r>
              <a:rPr lang="it-IT" sz="2000" b="1" dirty="0" smtClean="0"/>
              <a:t>diritti</a:t>
            </a:r>
            <a:r>
              <a:rPr lang="it-IT" sz="2000" dirty="0" smtClean="0"/>
              <a:t> sono: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aprire attività commerciali (negozi)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Rivolgersi al tribunale europeo per risolvere dei problemi di legalità con la giustizia</a:t>
            </a:r>
          </a:p>
          <a:p>
            <a:endParaRPr lang="it-IT" sz="2000" dirty="0"/>
          </a:p>
          <a:p>
            <a:r>
              <a:rPr lang="it-IT" sz="2000" dirty="0" smtClean="0"/>
              <a:t>I </a:t>
            </a:r>
            <a:r>
              <a:rPr lang="it-IT" sz="2000" b="1" dirty="0" smtClean="0"/>
              <a:t>doveri</a:t>
            </a:r>
            <a:r>
              <a:rPr lang="it-IT" sz="2000" dirty="0" smtClean="0"/>
              <a:t> sono: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Andare a votare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/>
              <a:t>Rispettare le leggi europee</a:t>
            </a:r>
          </a:p>
          <a:p>
            <a:endParaRPr lang="it-IT" sz="2000" dirty="0"/>
          </a:p>
        </p:txBody>
      </p:sp>
      <p:pic>
        <p:nvPicPr>
          <p:cNvPr id="2050" name="Picture 2" descr="https://upload.wikimedia.org/wikipedia/commons/thumb/0/09/Passaportoitaliano2006.jpg/220px-Passaportoitaliano200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48255" y="438520"/>
            <a:ext cx="2095500" cy="2971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066693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202</Words>
  <Application>Microsoft Office PowerPoint</Application>
  <PresentationFormat>Personalizzato</PresentationFormat>
  <Paragraphs>34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Diapositiva 1</vt:lpstr>
      <vt:lpstr>Diapositiva 2</vt:lpstr>
      <vt:lpstr>Diapositiva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4</cp:revision>
  <dcterms:created xsi:type="dcterms:W3CDTF">2018-12-02T08:55:19Z</dcterms:created>
  <dcterms:modified xsi:type="dcterms:W3CDTF">2018-12-03T13:59:41Z</dcterms:modified>
</cp:coreProperties>
</file>