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Slides/notesSlide7.xml" ContentType="application/vnd.openxmlformats-officedocument.presentationml.notesSlide+xml"/>
  <Override PartName="/ppt/notesSlides/_rels/notesSlide7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31.png" ContentType="image/png"/>
  <Override PartName="/ppt/media/image7.jpeg" ContentType="image/jpeg"/>
  <Override PartName="/ppt/media/image28.jpeg" ContentType="image/jpeg"/>
  <Override PartName="/ppt/media/image1.png" ContentType="image/png"/>
  <Override PartName="/ppt/media/image2.png" ContentType="image/png"/>
  <Override PartName="/ppt/media/image9.jpeg" ContentType="image/jpeg"/>
  <Override PartName="/ppt/media/image17.jpeg" ContentType="image/jpeg"/>
  <Override PartName="/ppt/media/image3.png" ContentType="image/png"/>
  <Override PartName="/ppt/media/image4.png" ContentType="image/png"/>
  <Override PartName="/ppt/media/image5.png" ContentType="image/png"/>
  <Override PartName="/ppt/media/image8.jpeg" ContentType="image/jpeg"/>
  <Override PartName="/ppt/media/image34.jpeg" ContentType="image/jpeg"/>
  <Override PartName="/ppt/media/image6.png" ContentType="image/pn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9.jpeg" ContentType="image/jpeg"/>
  <Override PartName="/ppt/media/image30.png" ContentType="image/png"/>
  <Override PartName="/ppt/media/image32.png" ContentType="image/png"/>
  <Override PartName="/ppt/media/image33.jpeg" ContentType="image/jpe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delle note</a:t>
            </a:r>
            <a:endParaRPr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&lt;intestazione&gt;</a:t>
            </a:r>
            <a:endParaRPr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&lt;data/ora&gt;</a:t>
            </a:r>
            <a:endParaRPr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&lt;piè di pagina&gt;</a:t>
            </a:r>
            <a:endParaRPr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F2F204B8-4680-449D-BE55-BC17CEE45D0D}" type="slidenum">
              <a:rPr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&lt;numero&gt;</a:t>
            </a:fld>
            <a:endParaRPr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14BE0B6B-B3DA-4901-966B-699D488C5728}" type="slidenum">
              <a:rPr lang="it-IT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&lt;numero&gt;</a:t>
            </a:fld>
            <a:endParaRPr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lang="it-IT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lang="it-IT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it-IT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it-IT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it-IT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it-IT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lang="it-IT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lang="it-IT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pic>
        <p:nvPicPr>
          <p:cNvPr id="42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  <p:pic>
        <p:nvPicPr>
          <p:cNvPr id="43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lang="it-IT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lang="it-IT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lang="it-IT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it-IT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it-IT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lang="it-IT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lang="it-IT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it-IT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it-IT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it-IT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it-IT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lang="it-IT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lang="it-IT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lang="it-IT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it-IT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it-IT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it-IT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it-IT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lang="it-IT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lang="it-IT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pic>
        <p:nvPicPr>
          <p:cNvPr id="84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  <p:pic>
        <p:nvPicPr>
          <p:cNvPr id="85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lang="it-IT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lang="it-IT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lang="it-IT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it-IT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it-IT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lang="it-IT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lang="it-IT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it-IT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it-IT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it-IT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it-IT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lang="it-IT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Line 4"/>
          <p:cNvSpPr/>
          <p:nvPr/>
        </p:nvSpPr>
        <p:spPr>
          <a:xfrm>
            <a:off x="514080" y="534960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380880" y="4853520"/>
            <a:ext cx="8457840" cy="122184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it-IT" sz="3600" spc="-1" strike="noStrike" cap="all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Fare clic per modificare lo stile del titolo</a:t>
            </a:r>
            <a:endParaRPr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subTitle"/>
          </p:nvPr>
        </p:nvSpPr>
        <p:spPr>
          <a:xfrm>
            <a:off x="380880" y="3886200"/>
            <a:ext cx="8457840" cy="91404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lang="it-IT" sz="2400" spc="-1" strike="noStrike">
                <a:solidFill>
                  <a:srgbClr val="44342a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Fare clic per modificare lo stile del sottotitolo dello schema</a:t>
            </a:r>
            <a:endParaRPr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dt"/>
          </p:nvPr>
        </p:nvSpPr>
        <p:spPr>
          <a:xfrm>
            <a:off x="6477120" y="76320"/>
            <a:ext cx="2514240" cy="28872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it-IT" sz="1200" spc="-1" strike="noStrike">
                <a:solidFill>
                  <a:srgbClr val="d38e28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03/01/18</a:t>
            </a:r>
            <a:endParaRPr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ftr"/>
          </p:nvPr>
        </p:nvSpPr>
        <p:spPr>
          <a:xfrm>
            <a:off x="3124080" y="76320"/>
            <a:ext cx="3352320" cy="288720"/>
          </a:xfrm>
          <a:prstGeom prst="rect">
            <a:avLst/>
          </a:prstGeom>
        </p:spPr>
        <p:txBody>
          <a:bodyPr lIns="90000" rIns="90000" tIns="45000" bIns="45000"/>
          <a:p>
            <a:endParaRPr lang="it-IT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sldNum"/>
          </p:nvPr>
        </p:nvSpPr>
        <p:spPr>
          <a:xfrm>
            <a:off x="8229600" y="6473880"/>
            <a:ext cx="758520" cy="246600"/>
          </a:xfrm>
          <a:prstGeom prst="rect">
            <a:avLst/>
          </a:prstGeom>
        </p:spPr>
        <p:txBody>
          <a:bodyPr lIns="90000" rIns="90000" tIns="45000" bIns="45000"/>
          <a:p>
            <a:pPr algn="r">
              <a:lnSpc>
                <a:spcPct val="100000"/>
              </a:lnSpc>
            </a:pPr>
            <a:fld id="{B196B8C0-94B5-4301-A377-B3E30270D639}" type="slidenum">
              <a:rPr lang="it-IT" sz="1200" spc="-1" strike="noStrike">
                <a:solidFill>
                  <a:srgbClr val="d38e28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&lt;numero&gt;</a:t>
            </a:fld>
            <a:endParaRPr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" name="PlaceHolder 10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Fai clic per modificare il formato del testo della struttura</a:t>
            </a:r>
            <a:endParaRPr lang="it-IT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4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Secondo livello struttura</a:t>
            </a:r>
            <a:endParaRPr lang="it-IT" sz="24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Terzo livello struttura</a:t>
            </a:r>
            <a:endParaRPr lang="it-IT" sz="20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Quarto livello struttura</a:t>
            </a:r>
            <a:endParaRPr lang="it-IT" sz="18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Quinto livello struttura</a:t>
            </a:r>
            <a:endParaRPr lang="it-IT" sz="20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Sesto livello struttura</a:t>
            </a:r>
            <a:endParaRPr lang="it-IT" sz="20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Settimo livello struttura</a:t>
            </a:r>
            <a:endParaRPr lang="it-IT" sz="20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7" name="PlaceHolder 4"/>
          <p:cNvSpPr>
            <a:spLocks noGrp="1"/>
          </p:cNvSpPr>
          <p:nvPr>
            <p:ph type="dt"/>
          </p:nvPr>
        </p:nvSpPr>
        <p:spPr>
          <a:xfrm>
            <a:off x="6477120" y="76320"/>
            <a:ext cx="2514240" cy="28872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it-IT" sz="1200" spc="-1" strike="noStrike">
                <a:solidFill>
                  <a:srgbClr val="d38e28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03/01/18</a:t>
            </a:r>
            <a:endParaRPr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ftr"/>
          </p:nvPr>
        </p:nvSpPr>
        <p:spPr>
          <a:xfrm>
            <a:off x="3124080" y="76320"/>
            <a:ext cx="3352320" cy="288720"/>
          </a:xfrm>
          <a:prstGeom prst="rect">
            <a:avLst/>
          </a:prstGeom>
        </p:spPr>
        <p:txBody>
          <a:bodyPr lIns="90000" rIns="90000" tIns="45000" bIns="45000"/>
          <a:p>
            <a:endParaRPr lang="it-IT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9" name="PlaceHolder 6"/>
          <p:cNvSpPr>
            <a:spLocks noGrp="1"/>
          </p:cNvSpPr>
          <p:nvPr>
            <p:ph type="sldNum"/>
          </p:nvPr>
        </p:nvSpPr>
        <p:spPr>
          <a:xfrm>
            <a:off x="8229600" y="6477120"/>
            <a:ext cx="761760" cy="244080"/>
          </a:xfrm>
          <a:prstGeom prst="rect">
            <a:avLst/>
          </a:prstGeom>
        </p:spPr>
        <p:txBody>
          <a:bodyPr lIns="90000" rIns="90000" tIns="45000" bIns="45000"/>
          <a:p>
            <a:pPr algn="r">
              <a:lnSpc>
                <a:spcPct val="100000"/>
              </a:lnSpc>
            </a:pPr>
            <a:fld id="{F0059C54-F9CE-439F-B0BB-29C22186D1F8}" type="slidenum">
              <a:rPr lang="it-IT" sz="1200" spc="-1" strike="noStrike">
                <a:solidFill>
                  <a:srgbClr val="d38e28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&lt;numero&gt;</a:t>
            </a:fld>
            <a:endParaRPr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0" name="PlaceHolder 7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Fai clic per modificare il formato del testo del titolo</a:t>
            </a:r>
            <a:endParaRPr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51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Fai clic per modificare il formato del testo della struttura</a:t>
            </a:r>
            <a:endParaRPr lang="it-IT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4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Secondo livello struttura</a:t>
            </a:r>
            <a:endParaRPr lang="it-IT" sz="24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Terzo livello struttura</a:t>
            </a:r>
            <a:endParaRPr lang="it-IT" sz="20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Quarto livello struttura</a:t>
            </a:r>
            <a:endParaRPr lang="it-IT" sz="18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Quinto livello struttura</a:t>
            </a:r>
            <a:endParaRPr lang="it-IT" sz="20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Sesto livello struttura</a:t>
            </a:r>
            <a:endParaRPr lang="it-IT" sz="20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Settimo livello struttura</a:t>
            </a:r>
            <a:endParaRPr lang="it-IT" sz="20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8" Type="http://schemas.openxmlformats.org/officeDocument/2006/relationships/image" Target="../media/image14.jpeg"/><Relationship Id="rId9" Type="http://schemas.openxmlformats.org/officeDocument/2006/relationships/image" Target="../media/image15.jpeg"/><Relationship Id="rId10" Type="http://schemas.openxmlformats.org/officeDocument/2006/relationships/image" Target="../media/image16.jpeg"/><Relationship Id="rId11" Type="http://schemas.openxmlformats.org/officeDocument/2006/relationships/image" Target="../media/image17.jpeg"/><Relationship Id="rId12" Type="http://schemas.openxmlformats.org/officeDocument/2006/relationships/image" Target="../media/image18.jpeg"/><Relationship Id="rId13" Type="http://schemas.openxmlformats.org/officeDocument/2006/relationships/image" Target="../media/image19.jpeg"/><Relationship Id="rId14" Type="http://schemas.openxmlformats.org/officeDocument/2006/relationships/image" Target="../media/image20.jpeg"/><Relationship Id="rId15" Type="http://schemas.openxmlformats.org/officeDocument/2006/relationships/image" Target="../media/image21.jpeg"/><Relationship Id="rId16" Type="http://schemas.openxmlformats.org/officeDocument/2006/relationships/image" Target="../media/image22.jpeg"/><Relationship Id="rId17" Type="http://schemas.openxmlformats.org/officeDocument/2006/relationships/image" Target="../media/image23.jpeg"/><Relationship Id="rId18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jpe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hyperlink" Target="https://it.wikipedia.org/wiki/Cinema" TargetMode="External"/><Relationship Id="rId2" Type="http://schemas.openxmlformats.org/officeDocument/2006/relationships/hyperlink" Target="https://google/immagini" TargetMode="External"/><Relationship Id="rId3" Type="http://schemas.openxmlformats.org/officeDocument/2006/relationships/hyperlink" Target="http://www.museocinema.it/it" TargetMode="External"/><Relationship Id="rId4" Type="http://schemas.openxmlformats.org/officeDocument/2006/relationships/hyperlink" Target="http://www.museocinema.it/it" TargetMode="External"/><Relationship Id="rId5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0" y="1556640"/>
            <a:ext cx="9143640" cy="1439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it-IT" sz="3600" spc="-1" strike="noStrike" cap="all">
                <a:solidFill>
                  <a:srgbClr val="3a2c24"/>
                </a:solidFill>
                <a:uFill>
                  <a:solidFill>
                    <a:srgbClr val="ffffff"/>
                  </a:solidFill>
                </a:uFill>
                <a:latin typeface="Castellar"/>
              </a:rPr>
              <a:t>LE ORIGINI DEL CINEMA</a:t>
            </a:r>
            <a:endParaRPr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92" name="TextShape 2"/>
          <p:cNvSpPr txBox="1"/>
          <p:nvPr/>
        </p:nvSpPr>
        <p:spPr>
          <a:xfrm>
            <a:off x="1501920" y="5589000"/>
            <a:ext cx="45360" cy="72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algn="ctr"/>
            <a:endParaRPr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3" name="Immagine 7" descr=""/>
          <p:cNvPicPr/>
          <p:nvPr/>
        </p:nvPicPr>
        <p:blipFill>
          <a:blip r:embed="rId2"/>
          <a:stretch/>
        </p:blipFill>
        <p:spPr>
          <a:xfrm>
            <a:off x="4572000" y="5445360"/>
            <a:ext cx="1187280" cy="755280"/>
          </a:xfrm>
          <a:prstGeom prst="rect">
            <a:avLst/>
          </a:prstGeom>
          <a:ln>
            <a:noFill/>
          </a:ln>
        </p:spPr>
      </p:pic>
      <p:pic>
        <p:nvPicPr>
          <p:cNvPr id="94" name="Immagine 8" descr=""/>
          <p:cNvPicPr/>
          <p:nvPr/>
        </p:nvPicPr>
        <p:blipFill>
          <a:blip r:embed="rId3"/>
          <a:stretch/>
        </p:blipFill>
        <p:spPr>
          <a:xfrm>
            <a:off x="0" y="5445360"/>
            <a:ext cx="1187280" cy="755280"/>
          </a:xfrm>
          <a:prstGeom prst="rect">
            <a:avLst/>
          </a:prstGeom>
          <a:ln>
            <a:noFill/>
          </a:ln>
        </p:spPr>
      </p:pic>
      <p:pic>
        <p:nvPicPr>
          <p:cNvPr id="95" name="Immagine 10" descr=""/>
          <p:cNvPicPr/>
          <p:nvPr/>
        </p:nvPicPr>
        <p:blipFill>
          <a:blip r:embed="rId4"/>
          <a:stretch/>
        </p:blipFill>
        <p:spPr>
          <a:xfrm>
            <a:off x="4572000" y="620640"/>
            <a:ext cx="1187280" cy="755280"/>
          </a:xfrm>
          <a:prstGeom prst="rect">
            <a:avLst/>
          </a:prstGeom>
          <a:ln>
            <a:noFill/>
          </a:ln>
        </p:spPr>
      </p:pic>
      <p:pic>
        <p:nvPicPr>
          <p:cNvPr id="96" name="Immagine 12" descr=""/>
          <p:cNvPicPr/>
          <p:nvPr/>
        </p:nvPicPr>
        <p:blipFill>
          <a:blip r:embed="rId5"/>
          <a:stretch/>
        </p:blipFill>
        <p:spPr>
          <a:xfrm>
            <a:off x="0" y="620640"/>
            <a:ext cx="1187280" cy="719640"/>
          </a:xfrm>
          <a:prstGeom prst="rect">
            <a:avLst/>
          </a:prstGeom>
          <a:ln>
            <a:noFill/>
          </a:ln>
        </p:spPr>
      </p:pic>
      <p:pic>
        <p:nvPicPr>
          <p:cNvPr id="97" name="Immagine 13" descr=""/>
          <p:cNvPicPr/>
          <p:nvPr/>
        </p:nvPicPr>
        <p:blipFill>
          <a:blip r:embed="rId6"/>
          <a:stretch/>
        </p:blipFill>
        <p:spPr>
          <a:xfrm>
            <a:off x="1187640" y="5445360"/>
            <a:ext cx="1079640" cy="719640"/>
          </a:xfrm>
          <a:prstGeom prst="rect">
            <a:avLst/>
          </a:prstGeom>
          <a:ln>
            <a:noFill/>
          </a:ln>
        </p:spPr>
      </p:pic>
      <p:pic>
        <p:nvPicPr>
          <p:cNvPr id="98" name="Immagine 14" descr=""/>
          <p:cNvPicPr/>
          <p:nvPr/>
        </p:nvPicPr>
        <p:blipFill>
          <a:blip r:embed="rId7"/>
          <a:stretch/>
        </p:blipFill>
        <p:spPr>
          <a:xfrm>
            <a:off x="1187640" y="620640"/>
            <a:ext cx="1079640" cy="719640"/>
          </a:xfrm>
          <a:prstGeom prst="rect">
            <a:avLst/>
          </a:prstGeom>
          <a:ln>
            <a:noFill/>
          </a:ln>
        </p:spPr>
      </p:pic>
      <p:pic>
        <p:nvPicPr>
          <p:cNvPr id="99" name="Immagine 15" descr=""/>
          <p:cNvPicPr/>
          <p:nvPr/>
        </p:nvPicPr>
        <p:blipFill>
          <a:blip r:embed="rId8"/>
          <a:stretch/>
        </p:blipFill>
        <p:spPr>
          <a:xfrm>
            <a:off x="2339640" y="620640"/>
            <a:ext cx="1171080" cy="791640"/>
          </a:xfrm>
          <a:prstGeom prst="rect">
            <a:avLst/>
          </a:prstGeom>
          <a:ln>
            <a:noFill/>
          </a:ln>
        </p:spPr>
      </p:pic>
      <p:pic>
        <p:nvPicPr>
          <p:cNvPr id="100" name="Immagine 16" descr=""/>
          <p:cNvPicPr/>
          <p:nvPr/>
        </p:nvPicPr>
        <p:blipFill>
          <a:blip r:embed="rId9"/>
          <a:stretch/>
        </p:blipFill>
        <p:spPr>
          <a:xfrm>
            <a:off x="2374200" y="5445360"/>
            <a:ext cx="1064880" cy="719640"/>
          </a:xfrm>
          <a:prstGeom prst="rect">
            <a:avLst/>
          </a:prstGeom>
          <a:ln>
            <a:noFill/>
          </a:ln>
        </p:spPr>
      </p:pic>
      <p:pic>
        <p:nvPicPr>
          <p:cNvPr id="101" name="Immagine 17" descr=""/>
          <p:cNvPicPr/>
          <p:nvPr/>
        </p:nvPicPr>
        <p:blipFill>
          <a:blip r:embed="rId10"/>
          <a:stretch/>
        </p:blipFill>
        <p:spPr>
          <a:xfrm>
            <a:off x="5796000" y="5517360"/>
            <a:ext cx="1079640" cy="719640"/>
          </a:xfrm>
          <a:prstGeom prst="rect">
            <a:avLst/>
          </a:prstGeom>
          <a:ln>
            <a:noFill/>
          </a:ln>
        </p:spPr>
      </p:pic>
      <p:pic>
        <p:nvPicPr>
          <p:cNvPr id="102" name="Immagine 19" descr=""/>
          <p:cNvPicPr/>
          <p:nvPr/>
        </p:nvPicPr>
        <p:blipFill>
          <a:blip r:embed="rId11"/>
          <a:stretch/>
        </p:blipFill>
        <p:spPr>
          <a:xfrm>
            <a:off x="5796000" y="620640"/>
            <a:ext cx="1079640" cy="719640"/>
          </a:xfrm>
          <a:prstGeom prst="rect">
            <a:avLst/>
          </a:prstGeom>
          <a:ln>
            <a:noFill/>
          </a:ln>
        </p:spPr>
      </p:pic>
      <p:pic>
        <p:nvPicPr>
          <p:cNvPr id="103" name="Immagine 20" descr=""/>
          <p:cNvPicPr/>
          <p:nvPr/>
        </p:nvPicPr>
        <p:blipFill>
          <a:blip r:embed="rId12"/>
          <a:stretch/>
        </p:blipFill>
        <p:spPr>
          <a:xfrm>
            <a:off x="6876360" y="620640"/>
            <a:ext cx="1171080" cy="791640"/>
          </a:xfrm>
          <a:prstGeom prst="rect">
            <a:avLst/>
          </a:prstGeom>
          <a:ln>
            <a:noFill/>
          </a:ln>
        </p:spPr>
      </p:pic>
      <p:pic>
        <p:nvPicPr>
          <p:cNvPr id="104" name="Immagine 21" descr=""/>
          <p:cNvPicPr/>
          <p:nvPr/>
        </p:nvPicPr>
        <p:blipFill>
          <a:blip r:embed="rId13"/>
          <a:stretch/>
        </p:blipFill>
        <p:spPr>
          <a:xfrm>
            <a:off x="6876360" y="5445360"/>
            <a:ext cx="1171080" cy="791640"/>
          </a:xfrm>
          <a:prstGeom prst="rect">
            <a:avLst/>
          </a:prstGeom>
          <a:ln>
            <a:noFill/>
          </a:ln>
        </p:spPr>
      </p:pic>
      <p:pic>
        <p:nvPicPr>
          <p:cNvPr id="105" name="Immagine 22" descr=""/>
          <p:cNvPicPr/>
          <p:nvPr/>
        </p:nvPicPr>
        <p:blipFill>
          <a:blip r:embed="rId14"/>
          <a:stretch/>
        </p:blipFill>
        <p:spPr>
          <a:xfrm>
            <a:off x="3492000" y="620640"/>
            <a:ext cx="1157040" cy="791640"/>
          </a:xfrm>
          <a:prstGeom prst="rect">
            <a:avLst/>
          </a:prstGeom>
          <a:ln>
            <a:noFill/>
          </a:ln>
        </p:spPr>
      </p:pic>
      <p:pic>
        <p:nvPicPr>
          <p:cNvPr id="106" name="Immagine 23" descr=""/>
          <p:cNvPicPr/>
          <p:nvPr/>
        </p:nvPicPr>
        <p:blipFill>
          <a:blip r:embed="rId15"/>
          <a:stretch/>
        </p:blipFill>
        <p:spPr>
          <a:xfrm>
            <a:off x="7986600" y="548640"/>
            <a:ext cx="1157040" cy="791640"/>
          </a:xfrm>
          <a:prstGeom prst="rect">
            <a:avLst/>
          </a:prstGeom>
          <a:ln>
            <a:noFill/>
          </a:ln>
        </p:spPr>
      </p:pic>
      <p:pic>
        <p:nvPicPr>
          <p:cNvPr id="107" name="Immagine 24" descr=""/>
          <p:cNvPicPr/>
          <p:nvPr/>
        </p:nvPicPr>
        <p:blipFill>
          <a:blip r:embed="rId16"/>
          <a:stretch/>
        </p:blipFill>
        <p:spPr>
          <a:xfrm>
            <a:off x="7986600" y="5445360"/>
            <a:ext cx="1157040" cy="791640"/>
          </a:xfrm>
          <a:prstGeom prst="rect">
            <a:avLst/>
          </a:prstGeom>
          <a:ln>
            <a:noFill/>
          </a:ln>
        </p:spPr>
      </p:pic>
      <p:pic>
        <p:nvPicPr>
          <p:cNvPr id="108" name="Immagine 25" descr=""/>
          <p:cNvPicPr/>
          <p:nvPr/>
        </p:nvPicPr>
        <p:blipFill>
          <a:blip r:embed="rId17"/>
          <a:stretch/>
        </p:blipFill>
        <p:spPr>
          <a:xfrm>
            <a:off x="3492000" y="5445360"/>
            <a:ext cx="1157040" cy="791640"/>
          </a:xfrm>
          <a:prstGeom prst="rect">
            <a:avLst/>
          </a:prstGeom>
          <a:ln>
            <a:noFill/>
          </a:ln>
        </p:spPr>
      </p:pic>
      <p:sp>
        <p:nvSpPr>
          <p:cNvPr id="109" name="CustomShape 3"/>
          <p:cNvSpPr/>
          <p:nvPr/>
        </p:nvSpPr>
        <p:spPr>
          <a:xfrm>
            <a:off x="500040" y="3214800"/>
            <a:ext cx="8352720" cy="2039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Il </a:t>
            </a:r>
            <a:r>
              <a:rPr b="1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cinema</a:t>
            </a:r>
            <a:r>
              <a:rPr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 è l'insieme delle arti, delle tecniche e delle attività industriali e distributive che producono come risultato commerciale un film.</a:t>
            </a:r>
            <a:endParaRPr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med">
    <p:dissolv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914400" y="260280"/>
            <a:ext cx="6501600" cy="1296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it-IT" sz="4000" spc="-1" strike="noStrike" cap="all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Castellar"/>
              </a:rPr>
              <a:t>QUALCHE CURIOSITA’ SUL CINEMA </a:t>
            </a:r>
            <a:r>
              <a:rPr b="1" lang="it-IT" sz="4000" spc="-1" strike="noStrike" cap="all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…</a:t>
            </a:r>
            <a:endParaRPr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111" name="TextShape 2"/>
          <p:cNvSpPr txBox="1"/>
          <p:nvPr/>
        </p:nvSpPr>
        <p:spPr>
          <a:xfrm>
            <a:off x="144000" y="1368000"/>
            <a:ext cx="8892720" cy="1871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343080" indent="-342720">
              <a:lnSpc>
                <a:spcPct val="100000"/>
              </a:lnSpc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lang="it-IT" sz="32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Nacque a Parigi il 28 dicembre 1895,quando i fratelli Lumière presentarono il cinematografo.</a:t>
            </a:r>
            <a:endParaRPr lang="it-IT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lang="it-IT" sz="32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Il primo film durava circa 1 minuto e mostrava scene di vita quotidiana come l’uscita degli operi dalla fabbrica. </a:t>
            </a:r>
            <a:r>
              <a:rPr lang="it-IT" sz="28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 </a:t>
            </a:r>
            <a:endParaRPr lang="it-IT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pic>
        <p:nvPicPr>
          <p:cNvPr id="112" name="Immagine 5" descr=""/>
          <p:cNvPicPr/>
          <p:nvPr/>
        </p:nvPicPr>
        <p:blipFill>
          <a:blip r:embed="rId1"/>
          <a:stretch/>
        </p:blipFill>
        <p:spPr>
          <a:xfrm>
            <a:off x="1296000" y="3312000"/>
            <a:ext cx="6336360" cy="316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214200" y="285840"/>
            <a:ext cx="8712720" cy="760680"/>
          </a:xfrm>
          <a:prstGeom prst="rect">
            <a:avLst/>
          </a:prstGeom>
          <a:noFill/>
          <a:ln>
            <a:noFill/>
          </a:ln>
          <a:effectLst>
            <a:reflection algn="bl" blurRad="6350" dir="5400000" dist="50800" endA="300" endPos="55500" rotWithShape="0" stA="50000" sy="-100000"/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it-IT" sz="44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Castellar"/>
              </a:rPr>
              <a:t>LA FOTOGRAFIA</a:t>
            </a:r>
            <a:endParaRPr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CustomShape 2"/>
          <p:cNvSpPr/>
          <p:nvPr/>
        </p:nvSpPr>
        <p:spPr>
          <a:xfrm>
            <a:off x="251640" y="1196640"/>
            <a:ext cx="8712720" cy="191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Nel 1826 il francese Niepce inventò la fotografia, ottenendo la prima immagine impressa su una lastra sensibile alla luce. </a:t>
            </a:r>
            <a:endParaRPr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A Gaspard- Fèlix Tournachon si devono le prime fotografie aeree.</a:t>
            </a:r>
            <a:endParaRPr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5" name="Immagine 4" descr=""/>
          <p:cNvPicPr/>
          <p:nvPr/>
        </p:nvPicPr>
        <p:blipFill>
          <a:blip r:embed="rId1"/>
          <a:stretch/>
        </p:blipFill>
        <p:spPr>
          <a:xfrm>
            <a:off x="467640" y="3573000"/>
            <a:ext cx="2629440" cy="2520000"/>
          </a:xfrm>
          <a:prstGeom prst="rect">
            <a:avLst/>
          </a:prstGeom>
          <a:ln>
            <a:noFill/>
          </a:ln>
        </p:spPr>
      </p:pic>
      <p:pic>
        <p:nvPicPr>
          <p:cNvPr id="116" name="Immagine 5" descr=""/>
          <p:cNvPicPr/>
          <p:nvPr/>
        </p:nvPicPr>
        <p:blipFill>
          <a:blip r:embed="rId2"/>
          <a:stretch/>
        </p:blipFill>
        <p:spPr>
          <a:xfrm>
            <a:off x="5580000" y="3141000"/>
            <a:ext cx="2792160" cy="3323160"/>
          </a:xfrm>
          <a:prstGeom prst="rect">
            <a:avLst/>
          </a:prstGeom>
          <a:ln>
            <a:noFill/>
          </a:ln>
        </p:spPr>
      </p:pic>
    </p:spTree>
  </p:cSld>
  <p:transition spd="slow">
    <p:plus/>
  </p:transition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0" y="260280"/>
            <a:ext cx="9143640" cy="1655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it-IT" sz="3600" spc="-1" strike="noStrike" cap="all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Castellar"/>
              </a:rPr>
              <a:t>CINEMATOGRAFO E KINETOSCOPIO</a:t>
            </a:r>
            <a:endParaRPr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118" name="CustomShape 2"/>
          <p:cNvSpPr/>
          <p:nvPr/>
        </p:nvSpPr>
        <p:spPr>
          <a:xfrm>
            <a:off x="395640" y="1628640"/>
            <a:ext cx="8424720" cy="265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Nel 1892 l’inventore della lampadina elettrica Thomas Edison,ideò il Kinetoscopio. Lo spettatore introduceva una moneta e poteva vedere un film di circa 20 secondi.</a:t>
            </a:r>
            <a:endParaRPr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Il Cinematografo consentiva la visione a un pubblico numeroso, grazie alla proiezione su uno schermo più grande. Con esso nacque il cinema</a:t>
            </a:r>
            <a:endParaRPr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9" name="Immagine 7" descr=""/>
          <p:cNvPicPr/>
          <p:nvPr/>
        </p:nvPicPr>
        <p:blipFill>
          <a:blip r:embed="rId1"/>
          <a:stretch/>
        </p:blipFill>
        <p:spPr>
          <a:xfrm>
            <a:off x="395640" y="4653000"/>
            <a:ext cx="1809360" cy="1961640"/>
          </a:xfrm>
          <a:prstGeom prst="rect">
            <a:avLst/>
          </a:prstGeom>
          <a:ln>
            <a:noFill/>
          </a:ln>
        </p:spPr>
      </p:pic>
      <p:pic>
        <p:nvPicPr>
          <p:cNvPr id="120" name="Immagine 8" descr=""/>
          <p:cNvPicPr/>
          <p:nvPr/>
        </p:nvPicPr>
        <p:blipFill>
          <a:blip r:embed="rId2"/>
          <a:stretch/>
        </p:blipFill>
        <p:spPr>
          <a:xfrm>
            <a:off x="5004000" y="4725000"/>
            <a:ext cx="2400120" cy="1914120"/>
          </a:xfrm>
          <a:prstGeom prst="rect">
            <a:avLst/>
          </a:prstGeom>
          <a:ln>
            <a:noFill/>
          </a:ln>
        </p:spPr>
      </p:pic>
      <p:sp>
        <p:nvSpPr>
          <p:cNvPr id="121" name="CustomShape 3"/>
          <p:cNvSpPr/>
          <p:nvPr/>
        </p:nvSpPr>
        <p:spPr>
          <a:xfrm>
            <a:off x="2483640" y="4797000"/>
            <a:ext cx="172800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Il cinematografo</a:t>
            </a:r>
            <a:endParaRPr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CustomShape 4"/>
          <p:cNvSpPr/>
          <p:nvPr/>
        </p:nvSpPr>
        <p:spPr>
          <a:xfrm>
            <a:off x="7380360" y="4725000"/>
            <a:ext cx="158364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Il kinetoscopio</a:t>
            </a:r>
            <a:endParaRPr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split dir="out" orient="horz"/>
  </p:transition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457200" y="45720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it-IT" sz="3600" spc="-1" strike="noStrike" cap="all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Castellar"/>
              </a:rPr>
              <a:t>CORTOMETRAGGIO E LUNGOMRTRAGGIO</a:t>
            </a:r>
            <a:endParaRPr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124" name="TextShape 2"/>
          <p:cNvSpPr txBox="1"/>
          <p:nvPr/>
        </p:nvSpPr>
        <p:spPr>
          <a:xfrm>
            <a:off x="457200" y="1554120"/>
            <a:ext cx="868644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343080" indent="-342720">
              <a:lnSpc>
                <a:spcPct val="100000"/>
              </a:lnSpc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lang="it-IT" sz="28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Con il termine </a:t>
            </a:r>
            <a:r>
              <a:rPr b="1" lang="it-IT" sz="28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lungometraggio</a:t>
            </a:r>
            <a:r>
              <a:rPr lang="it-IT" sz="28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 viene indicato il film di lunga durata, minimo un'ora, comunque più lungo del cortometraggio.</a:t>
            </a:r>
            <a:endParaRPr lang="it-IT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lang="it-IT" sz="28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Con il termine </a:t>
            </a:r>
            <a:r>
              <a:rPr b="1" lang="it-IT" sz="28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cortometraggio </a:t>
            </a:r>
            <a:r>
              <a:rPr lang="it-IT" sz="28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vengono indicati brevi filmati che mostrano scene di vita quotidiana. Essi a differenza del lungometraggio durano circa 20 minuti.</a:t>
            </a:r>
            <a:endParaRPr lang="it-IT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pic>
        <p:nvPicPr>
          <p:cNvPr id="125" name="Immagine 3" descr=""/>
          <p:cNvPicPr/>
          <p:nvPr/>
        </p:nvPicPr>
        <p:blipFill>
          <a:blip r:embed="rId1"/>
          <a:stretch/>
        </p:blipFill>
        <p:spPr>
          <a:xfrm>
            <a:off x="3060000" y="4653000"/>
            <a:ext cx="2761920" cy="1771200"/>
          </a:xfrm>
          <a:prstGeom prst="rect">
            <a:avLst/>
          </a:prstGeom>
          <a:ln>
            <a:noFill/>
          </a:ln>
        </p:spPr>
      </p:pic>
    </p:spTree>
  </p:cSld>
  <p:transition spd="slow">
    <p:wheel spokes="8"/>
  </p:transition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457200" y="45720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it-IT" sz="3600" spc="-1" strike="noStrike" cap="all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Castellar"/>
              </a:rPr>
              <a:t>ED ora… un po’ di cinema!!!!!</a:t>
            </a:r>
            <a:endParaRPr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127" name="TextShape 2"/>
          <p:cNvSpPr txBox="1"/>
          <p:nvPr/>
        </p:nvSpPr>
        <p:spPr>
          <a:xfrm>
            <a:off x="457200" y="1554120"/>
            <a:ext cx="868644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endParaRPr lang="it-IT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marL="343080" indent="-342720">
              <a:lnSpc>
                <a:spcPct val="100000"/>
              </a:lnSpc>
            </a:pPr>
            <a:endParaRPr lang="it-IT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pic>
        <p:nvPicPr>
          <p:cNvPr id="128" name="Immagine 5" descr=""/>
          <p:cNvPicPr/>
          <p:nvPr/>
        </p:nvPicPr>
        <p:blipFill>
          <a:blip r:embed="rId1"/>
          <a:stretch/>
        </p:blipFill>
        <p:spPr>
          <a:xfrm>
            <a:off x="357120" y="1357200"/>
            <a:ext cx="2857320" cy="1904760"/>
          </a:xfrm>
          <a:prstGeom prst="rect">
            <a:avLst/>
          </a:prstGeom>
          <a:ln>
            <a:noFill/>
          </a:ln>
        </p:spPr>
      </p:pic>
      <p:pic>
        <p:nvPicPr>
          <p:cNvPr id="129" name="Immagine 6" descr=""/>
          <p:cNvPicPr/>
          <p:nvPr/>
        </p:nvPicPr>
        <p:blipFill>
          <a:blip r:embed="rId2"/>
          <a:stretch/>
        </p:blipFill>
        <p:spPr>
          <a:xfrm>
            <a:off x="3786120" y="1500120"/>
            <a:ext cx="2114280" cy="1580760"/>
          </a:xfrm>
          <a:prstGeom prst="rect">
            <a:avLst/>
          </a:prstGeom>
          <a:ln>
            <a:noFill/>
          </a:ln>
        </p:spPr>
      </p:pic>
      <p:pic>
        <p:nvPicPr>
          <p:cNvPr id="130" name="Immagine 7" descr=""/>
          <p:cNvPicPr/>
          <p:nvPr/>
        </p:nvPicPr>
        <p:blipFill>
          <a:blip r:embed="rId3"/>
          <a:stretch/>
        </p:blipFill>
        <p:spPr>
          <a:xfrm>
            <a:off x="357120" y="3571920"/>
            <a:ext cx="2933280" cy="2161800"/>
          </a:xfrm>
          <a:prstGeom prst="rect">
            <a:avLst/>
          </a:prstGeom>
          <a:ln>
            <a:noFill/>
          </a:ln>
        </p:spPr>
      </p:pic>
    </p:spTree>
  </p:cSld>
  <p:transition spd="slow">
    <p:plus/>
  </p:transition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152280" y="152280"/>
            <a:ext cx="889200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CustomShape 2"/>
          <p:cNvSpPr/>
          <p:nvPr/>
        </p:nvSpPr>
        <p:spPr>
          <a:xfrm>
            <a:off x="467640" y="0"/>
            <a:ext cx="8280720" cy="136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it-IT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stellar"/>
              </a:rPr>
              <a:t>LAVORO SVOLTO DA:</a:t>
            </a:r>
            <a:endParaRPr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CustomShape 3"/>
          <p:cNvSpPr/>
          <p:nvPr/>
        </p:nvSpPr>
        <p:spPr>
          <a:xfrm>
            <a:off x="1403640" y="1196640"/>
            <a:ext cx="5976360" cy="207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stellar"/>
              </a:rPr>
              <a:t>LAVORO SVOLTO DA:</a:t>
            </a:r>
            <a:endParaRPr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4000" spc="-1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Bleone</a:t>
            </a:r>
            <a:r>
              <a:rPr lang="it-IT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, </a:t>
            </a:r>
            <a:r>
              <a:rPr lang="it-IT" sz="4000" spc="-1" strike="noStrike">
                <a:solidFill>
                  <a:srgbClr val="e40c59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Miriam</a:t>
            </a:r>
            <a:r>
              <a:rPr lang="it-IT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, </a:t>
            </a:r>
            <a:r>
              <a:rPr lang="it-IT" sz="4000" spc="-1" strike="noStrike">
                <a:solidFill>
                  <a:srgbClr val="811cd4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Alessia</a:t>
            </a:r>
            <a:r>
              <a:rPr lang="it-IT" sz="4000" spc="-1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 </a:t>
            </a:r>
            <a:r>
              <a:rPr lang="it-IT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ed </a:t>
            </a:r>
            <a:r>
              <a:rPr lang="it-IT" sz="40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Elisa</a:t>
            </a:r>
            <a:endParaRPr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split dir="out" orient="vert"/>
  </p:transition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575280" y="465840"/>
            <a:ext cx="7500600" cy="6730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it-IT" sz="3200" spc="-1" strike="noStrike">
                <a:solidFill>
                  <a:srgbClr val="3a2c24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SITI</a:t>
            </a:r>
            <a:r>
              <a:rPr b="1" lang="it-IT" sz="1800" spc="-1" strike="noStrike">
                <a:solidFill>
                  <a:srgbClr val="3a2c24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1" lang="it-IT" sz="3200" spc="-1" strike="noStrike">
                <a:solidFill>
                  <a:srgbClr val="3a2c24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UTILIZZATI</a:t>
            </a:r>
            <a:r>
              <a:rPr b="1" lang="it-IT" sz="1800" spc="-1" strike="noStrike">
                <a:solidFill>
                  <a:srgbClr val="3a2c24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1" lang="it-IT" sz="3200" spc="-1" strike="noStrike">
                <a:solidFill>
                  <a:srgbClr val="3a2c24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PER</a:t>
            </a:r>
            <a:r>
              <a:rPr b="1" lang="it-IT" sz="1800" spc="-1" strike="noStrike">
                <a:solidFill>
                  <a:srgbClr val="3a2c24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1" lang="it-IT" sz="3200" spc="-1" strike="noStrike">
                <a:solidFill>
                  <a:srgbClr val="3a2c24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</a:t>
            </a:r>
            <a:r>
              <a:rPr b="1" lang="it-IT" sz="1800" spc="-1" strike="noStrike">
                <a:solidFill>
                  <a:srgbClr val="3a2c24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1" lang="it-IT" sz="3200" spc="-1" strike="noStrike">
                <a:solidFill>
                  <a:srgbClr val="3a2c24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RICERCA:</a:t>
            </a:r>
            <a:endParaRPr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2600" spc="-1" strike="noStrike" u="sng">
                <a:solidFill>
                  <a:srgbClr val="821717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1"/>
              </a:rPr>
              <a:t>https://it.wikipedia.org/wiki/Cinema</a:t>
            </a:r>
            <a:endParaRPr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2600" spc="-1" strike="noStrike" u="sng">
                <a:solidFill>
                  <a:srgbClr val="ad1f1f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2"/>
              </a:rPr>
              <a:t>https://Google//immagini</a:t>
            </a:r>
            <a:endParaRPr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Molto importante in Italia:</a:t>
            </a:r>
            <a:endParaRPr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Museo  nazionale del cinema aTorino</a:t>
            </a:r>
            <a:endParaRPr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2600" spc="-1" strike="noStrike" u="sng">
                <a:solidFill>
                  <a:srgbClr val="ad1f1f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3"/>
              </a:rPr>
              <a:t>http://www.museocinema.it/</a:t>
            </a:r>
            <a:r>
              <a:rPr b="1" lang="it-IT" sz="2600" spc="-1" strike="noStrike" u="sng">
                <a:solidFill>
                  <a:srgbClr val="ad1f1f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4"/>
              </a:rPr>
              <a:t>it</a:t>
            </a:r>
            <a:endParaRPr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500040" y="928800"/>
            <a:ext cx="8143560" cy="1369440"/>
          </a:xfrm>
          <a:prstGeom prst="rect">
            <a:avLst/>
          </a:prstGeom>
          <a:noFill/>
          <a:ln>
            <a:noFill/>
          </a:ln>
          <a:effectLst>
            <a:outerShdw algn="r" blurRad="50800" dir="10800000" dist="3810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GRAZIE PER AVERCI SEGUITO E ALLA PROSSIMA PUNTATA!!</a:t>
            </a:r>
            <a:endParaRPr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6" name="Immagine 2" descr=""/>
          <p:cNvPicPr/>
          <p:nvPr/>
        </p:nvPicPr>
        <p:blipFill>
          <a:blip r:embed="rId1"/>
          <a:stretch/>
        </p:blipFill>
        <p:spPr>
          <a:xfrm>
            <a:off x="2071800" y="2000160"/>
            <a:ext cx="4785840" cy="4597920"/>
          </a:xfrm>
          <a:prstGeom prst="rect">
            <a:avLst/>
          </a:prstGeom>
          <a:ln>
            <a:noFill/>
          </a:ln>
        </p:spPr>
      </p:pic>
    </p:spTree>
  </p:cSld>
  <p:transition spd="slow">
    <p:checker dir="vert"/>
  </p:transition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151</TotalTime>
  <Application>LibreOffice/5.0.4.2$Windows_x86 LibreOffice_project/2b9802c1994aa0b7dc6079e128979269cf95bc78</Application>
  <Paragraphs>63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2017-10-30T14:08:00Z</dcterms:created>
  <dc:creator>MAURA</dc:creator>
  <dc:language>it-IT</dc:language>
  <dcterms:modified xsi:type="dcterms:W3CDTF">2018-01-03T19:26:45Z</dcterms:modified>
  <cp:revision>27</cp:revision>
  <dc:title>LE ORIGINI DEL CINEMA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Presentazione su schermo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9</vt:i4>
  </property>
</Properties>
</file>