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1" r:id="rId4"/>
    <p:sldMasterId id="2147483652" r:id="rId5"/>
    <p:sldMasterId id="2147483653" r:id="rId6"/>
    <p:sldMasterId id="2147483654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</p:sldIdLst>
  <p:sldSz cy="6858000" cx="12192000"/>
  <p:notesSz cx="6858000" cy="9144000"/>
  <p:embeddedFontLst>
    <p:embeddedFont>
      <p:font typeface="Open Sans SemiBold"/>
      <p:regular r:id="rId29"/>
      <p:bold r:id="rId30"/>
      <p:italic r:id="rId31"/>
      <p:boldItalic r:id="rId32"/>
    </p:embeddedFont>
    <p:embeddedFont>
      <p:font typeface="Open Sans"/>
      <p:bold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OpenSansSemiBold-regular.fntdata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font" Target="fonts/OpenSansSemiBold-italic.fntdata"/><Relationship Id="rId30" Type="http://schemas.openxmlformats.org/officeDocument/2006/relationships/font" Target="fonts/OpenSansSemiBold-bold.fntdata"/><Relationship Id="rId11" Type="http://schemas.openxmlformats.org/officeDocument/2006/relationships/slide" Target="slides/slide3.xml"/><Relationship Id="rId33" Type="http://schemas.openxmlformats.org/officeDocument/2006/relationships/font" Target="fonts/OpenSans-bold.fntdata"/><Relationship Id="rId10" Type="http://schemas.openxmlformats.org/officeDocument/2006/relationships/slide" Target="slides/slide2.xml"/><Relationship Id="rId32" Type="http://schemas.openxmlformats.org/officeDocument/2006/relationships/font" Target="fonts/OpenSansSemiBold-boldItalic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34" Type="http://schemas.openxmlformats.org/officeDocument/2006/relationships/font" Target="fonts/OpenSans-boldItalic.fntdata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tx">
  <p:cSld name="TITLE_AND_BODY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371600" lvl="1" marL="9144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1371600" lvl="2" marL="1371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1371600" lvl="3" marL="18288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1371600" lvl="4" marL="22860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1371600" lvl="5" marL="2743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1371600" lvl="6" marL="32004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1371600" lvl="7" marL="3657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1371600" lvl="8" marL="41148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87" y="6221412"/>
            <a:ext cx="265112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371600" lvl="1" marL="9144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1371600" lvl="2" marL="1371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1371600" lvl="3" marL="18288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1371600" lvl="4" marL="22860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1371600" lvl="5" marL="2743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1371600" lvl="6" marL="32004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1371600" lvl="7" marL="3657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1371600" lvl="8" marL="41148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87" y="6221412"/>
            <a:ext cx="265112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371600" lvl="1" marL="9144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1371600" lvl="2" marL="1371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1371600" lvl="3" marL="18288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1371600" lvl="4" marL="22860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1371600" lvl="5" marL="2743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1371600" lvl="6" marL="32004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1371600" lvl="7" marL="3657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1371600" lvl="8" marL="41148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87" y="6221412"/>
            <a:ext cx="265112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5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3" Type="http://schemas.openxmlformats.org/officeDocument/2006/relationships/theme" Target="../theme/theme1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2A2A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2"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606212" y="6378575"/>
            <a:ext cx="392112" cy="2873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8472487" y="6221412"/>
            <a:ext cx="265112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2A2A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2" id="15" name="Google Shape;15;p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587162" y="6388100"/>
            <a:ext cx="392112" cy="28733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87" y="6221412"/>
            <a:ext cx="265112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2A2A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2" id="24" name="Google Shape;24;p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587162" y="6388100"/>
            <a:ext cx="392112" cy="28733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87" y="6221412"/>
            <a:ext cx="265112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1" id="33" name="Google Shape;33;p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606212" y="6383337"/>
            <a:ext cx="392112" cy="28892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/>
          <p:nvPr>
            <p:ph type="title"/>
          </p:nvPr>
        </p:nvSpPr>
        <p:spPr>
          <a:xfrm>
            <a:off x="609600" y="90487"/>
            <a:ext cx="10972800" cy="1508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371600" lvl="1" marL="9144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1371600" lvl="2" marL="1371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1371600" lvl="3" marL="18288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1371600" lvl="4" marL="22860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1371600" lvl="5" marL="2743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1371600" lvl="6" marL="32004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1371600" lvl="7" marL="3657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1371600" lvl="8" marL="41148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87" y="6221412"/>
            <a:ext cx="265112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/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Relationship Id="rId4" Type="http://schemas.openxmlformats.org/officeDocument/2006/relationships/image" Target="../media/image8.png"/><Relationship Id="rId5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2A2A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8"/>
          <p:cNvPicPr preferRelativeResize="0"/>
          <p:nvPr/>
        </p:nvPicPr>
        <p:blipFill rotWithShape="1">
          <a:blip r:embed="rId3">
            <a:alphaModFix amt="58493"/>
          </a:blip>
          <a:srcRect b="0" l="0" r="0" t="9191"/>
          <a:stretch/>
        </p:blipFill>
        <p:spPr>
          <a:xfrm>
            <a:off x="23812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8"/>
          <p:cNvSpPr txBox="1"/>
          <p:nvPr/>
        </p:nvSpPr>
        <p:spPr>
          <a:xfrm>
            <a:off x="3400425" y="2781300"/>
            <a:ext cx="5259387" cy="763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Open Sans"/>
              <a:buNone/>
            </a:pPr>
            <a:r>
              <a:rPr b="1" i="0" lang="en-US" sz="4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La Germania nazista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2A2A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 txBox="1"/>
          <p:nvPr/>
        </p:nvSpPr>
        <p:spPr>
          <a:xfrm>
            <a:off x="1055687" y="236537"/>
            <a:ext cx="6985000" cy="269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Open Sans"/>
              <a:buNone/>
            </a:pPr>
            <a:r>
              <a:rPr b="1" i="0" lang="en-US" sz="1200" u="none" cap="none" strike="noStrike">
                <a:solidFill>
                  <a:srgbClr val="BFBFBF"/>
                </a:solidFill>
                <a:latin typeface="Open Sans"/>
                <a:ea typeface="Open Sans"/>
                <a:cs typeface="Open Sans"/>
                <a:sym typeface="Open Sans"/>
              </a:rPr>
              <a:t>LA GERMANIA NAZISTA / GLI EFFETTI DELLA CRISI DEL 1929</a:t>
            </a:r>
            <a:endParaRPr/>
          </a:p>
        </p:txBody>
      </p:sp>
      <p:sp>
        <p:nvSpPr>
          <p:cNvPr id="136" name="Google Shape;136;p17"/>
          <p:cNvSpPr txBox="1"/>
          <p:nvPr/>
        </p:nvSpPr>
        <p:spPr>
          <a:xfrm>
            <a:off x="1050925" y="674687"/>
            <a:ext cx="9979025" cy="1919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Se prima del 1929 il Partito nazista era una forza quasi irrilevante, con percentuali molto basse, dopo la crisi cresce vertiginosamente.</a:t>
            </a:r>
            <a:endParaRPr/>
          </a:p>
        </p:txBody>
      </p:sp>
      <p:sp>
        <p:nvSpPr>
          <p:cNvPr id="137" name="Google Shape;137;p17"/>
          <p:cNvSpPr txBox="1"/>
          <p:nvPr/>
        </p:nvSpPr>
        <p:spPr>
          <a:xfrm>
            <a:off x="6567487" y="2581275"/>
            <a:ext cx="4822825" cy="2605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Nel 1933 il Presidente della Repubblica Hindenburg nomina Hitler cancelliere (presidente del Consiglio).</a:t>
            </a:r>
            <a:endParaRPr/>
          </a:p>
        </p:txBody>
      </p:sp>
      <p:pic>
        <p:nvPicPr>
          <p:cNvPr id="138" name="Google Shape;13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5487" y="2430462"/>
            <a:ext cx="6003925" cy="44465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" name="Google Shape;139;p17"/>
          <p:cNvGrpSpPr/>
          <p:nvPr/>
        </p:nvGrpSpPr>
        <p:grpSpPr>
          <a:xfrm>
            <a:off x="7434262" y="5640387"/>
            <a:ext cx="3673475" cy="674687"/>
            <a:chOff x="0" y="-1"/>
            <a:chExt cx="3672474" cy="675642"/>
          </a:xfrm>
        </p:grpSpPr>
        <p:sp>
          <p:nvSpPr>
            <p:cNvPr id="140" name="Google Shape;140;p17"/>
            <p:cNvSpPr txBox="1"/>
            <p:nvPr/>
          </p:nvSpPr>
          <p:spPr>
            <a:xfrm>
              <a:off x="50800" y="50799"/>
              <a:ext cx="3570874" cy="574042"/>
            </a:xfrm>
            <a:prstGeom prst="rect">
              <a:avLst/>
            </a:prstGeom>
            <a:solidFill>
              <a:srgbClr val="099AA9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500"/>
                <a:buFont typeface="Open Sans"/>
                <a:buNone/>
              </a:pPr>
              <a:r>
                <a:rPr b="1" i="0" lang="en-US" sz="25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Hitler cancelliere</a:t>
              </a:r>
              <a:endParaRPr/>
            </a:p>
          </p:txBody>
        </p:sp>
        <p:pic>
          <p:nvPicPr>
            <p:cNvPr id="141" name="Google Shape;141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1"/>
              <a:ext cx="3672474" cy="67564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2" name="Google Shape;142;p17"/>
          <p:cNvGrpSpPr/>
          <p:nvPr/>
        </p:nvGrpSpPr>
        <p:grpSpPr>
          <a:xfrm>
            <a:off x="6592887" y="5424487"/>
            <a:ext cx="1014412" cy="676275"/>
            <a:chOff x="0" y="-1"/>
            <a:chExt cx="1013654" cy="675642"/>
          </a:xfrm>
        </p:grpSpPr>
        <p:sp>
          <p:nvSpPr>
            <p:cNvPr id="143" name="Google Shape;143;p17"/>
            <p:cNvSpPr txBox="1"/>
            <p:nvPr/>
          </p:nvSpPr>
          <p:spPr>
            <a:xfrm>
              <a:off x="50800" y="50799"/>
              <a:ext cx="912054" cy="574042"/>
            </a:xfrm>
            <a:prstGeom prst="rect">
              <a:avLst/>
            </a:prstGeom>
            <a:solidFill>
              <a:srgbClr val="E400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500"/>
                <a:buFont typeface="Open Sans"/>
                <a:buNone/>
              </a:pPr>
              <a:r>
                <a:rPr b="1" i="0" lang="en-US" sz="25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1933</a:t>
              </a:r>
              <a:endParaRPr/>
            </a:p>
          </p:txBody>
        </p:sp>
        <p:pic>
          <p:nvPicPr>
            <p:cNvPr id="144" name="Google Shape;144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-1"/>
              <a:ext cx="1013654" cy="67564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2A2A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 txBox="1"/>
          <p:nvPr/>
        </p:nvSpPr>
        <p:spPr>
          <a:xfrm>
            <a:off x="1054100" y="201612"/>
            <a:ext cx="6481762" cy="269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Open Sans"/>
              <a:buNone/>
            </a:pPr>
            <a:r>
              <a:rPr b="1" i="0" lang="en-US" sz="1200" u="none" cap="none" strike="noStrike">
                <a:solidFill>
                  <a:srgbClr val="BFBFBF"/>
                </a:solidFill>
                <a:latin typeface="Open Sans"/>
                <a:ea typeface="Open Sans"/>
                <a:cs typeface="Open Sans"/>
                <a:sym typeface="Open Sans"/>
              </a:rPr>
              <a:t>LA GERMANIA NAZISTA</a:t>
            </a:r>
            <a:endParaRPr/>
          </a:p>
        </p:txBody>
      </p:sp>
      <p:sp>
        <p:nvSpPr>
          <p:cNvPr id="150" name="Google Shape;150;p18"/>
          <p:cNvSpPr txBox="1"/>
          <p:nvPr/>
        </p:nvSpPr>
        <p:spPr>
          <a:xfrm>
            <a:off x="1055687" y="2051050"/>
            <a:ext cx="10080625" cy="1233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 pochi mesi da cancelliere Hitler diventa dittatore, alternando vie istituzionali e violenza.</a:t>
            </a:r>
            <a:endParaRPr/>
          </a:p>
        </p:txBody>
      </p:sp>
      <p:sp>
        <p:nvSpPr>
          <p:cNvPr id="151" name="Google Shape;151;p18"/>
          <p:cNvSpPr txBox="1"/>
          <p:nvPr>
            <p:ph idx="1" type="body"/>
          </p:nvPr>
        </p:nvSpPr>
        <p:spPr>
          <a:xfrm>
            <a:off x="1055687" y="908050"/>
            <a:ext cx="10080625" cy="382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CF6D"/>
              </a:buClr>
              <a:buSzPts val="2100"/>
              <a:buFont typeface="Arial"/>
              <a:buNone/>
            </a:pPr>
            <a:r>
              <a:rPr b="1" i="0" lang="en-US" sz="2100" u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IL REGIME NAZISTA</a:t>
            </a:r>
            <a:endParaRPr/>
          </a:p>
        </p:txBody>
      </p:sp>
      <p:sp>
        <p:nvSpPr>
          <p:cNvPr id="152" name="Google Shape;152;p18"/>
          <p:cNvSpPr txBox="1"/>
          <p:nvPr/>
        </p:nvSpPr>
        <p:spPr>
          <a:xfrm>
            <a:off x="1055687" y="3729037"/>
            <a:ext cx="10080625" cy="1920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L’incendio del Reichstag (il Parlamento tedesco) nel 1933, probabilmente appiccato dai nazisti ma attribuito ai comunisti, è subito un pretesto per sospendere le libertà.</a:t>
            </a:r>
            <a:endParaRPr/>
          </a:p>
        </p:txBody>
      </p:sp>
    </p:spTree>
  </p:cSld>
  <p:clrMapOvr>
    <a:masterClrMapping/>
  </p:clrMapOvr>
  <p:transition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2A2A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 txBox="1"/>
          <p:nvPr/>
        </p:nvSpPr>
        <p:spPr>
          <a:xfrm>
            <a:off x="1055687" y="236537"/>
            <a:ext cx="6985000" cy="269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Open Sans"/>
              <a:buNone/>
            </a:pPr>
            <a:r>
              <a:rPr b="1" i="0" lang="en-US" sz="1200" u="none" cap="none" strike="noStrike">
                <a:solidFill>
                  <a:srgbClr val="BFBFBF"/>
                </a:solidFill>
                <a:latin typeface="Open Sans"/>
                <a:ea typeface="Open Sans"/>
                <a:cs typeface="Open Sans"/>
                <a:sym typeface="Open Sans"/>
              </a:rPr>
              <a:t>LA GERMANIA NAZISTA / IL REGIME NAZISTA</a:t>
            </a:r>
            <a:endParaRPr/>
          </a:p>
        </p:txBody>
      </p:sp>
      <p:sp>
        <p:nvSpPr>
          <p:cNvPr id="158" name="Google Shape;158;p19"/>
          <p:cNvSpPr txBox="1"/>
          <p:nvPr/>
        </p:nvSpPr>
        <p:spPr>
          <a:xfrm>
            <a:off x="1050925" y="674687"/>
            <a:ext cx="10315575" cy="547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 provvedimenti che creano uno Stato totalitario sono molti:</a:t>
            </a:r>
            <a:endParaRPr/>
          </a:p>
        </p:txBody>
      </p:sp>
      <p:sp>
        <p:nvSpPr>
          <p:cNvPr id="159" name="Google Shape;159;p19"/>
          <p:cNvSpPr txBox="1"/>
          <p:nvPr/>
        </p:nvSpPr>
        <p:spPr>
          <a:xfrm>
            <a:off x="1055687" y="1528762"/>
            <a:ext cx="10080625" cy="4484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•"/>
            </a:pPr>
            <a:r>
              <a:rPr b="1" i="0" lang="en-US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istituzione del partito unico;</a:t>
            </a:r>
            <a:endParaRPr b="1" i="0" sz="30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8600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•"/>
            </a:pPr>
            <a:r>
              <a:rPr b="1" i="0" lang="en-US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cancellazione del Parlamento;</a:t>
            </a:r>
            <a:endParaRPr b="1" i="0" sz="30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8600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•"/>
            </a:pPr>
            <a:r>
              <a:rPr b="1" i="0" lang="en-US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istituzione della polizia militare delle SS e della polizia segreta della Gestapo;</a:t>
            </a:r>
            <a:endParaRPr b="1" i="0" sz="30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8600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•"/>
            </a:pPr>
            <a:r>
              <a:rPr b="1" i="0" lang="en-US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abolizione della libertà di stampa;</a:t>
            </a:r>
            <a:endParaRPr b="1" i="0" sz="30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8600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•"/>
            </a:pPr>
            <a:r>
              <a:rPr b="1" i="0" lang="en-US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reclusione degli oppositori nei </a:t>
            </a:r>
            <a:r>
              <a:rPr b="1" i="1" lang="en-US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Lager.</a:t>
            </a:r>
            <a:endParaRPr/>
          </a:p>
        </p:txBody>
      </p:sp>
    </p:spTree>
  </p:cSld>
  <p:clrMapOvr>
    <a:masterClrMapping/>
  </p:clrMapOvr>
  <p:transition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2A2A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0"/>
          <p:cNvSpPr txBox="1"/>
          <p:nvPr/>
        </p:nvSpPr>
        <p:spPr>
          <a:xfrm>
            <a:off x="1055687" y="236537"/>
            <a:ext cx="6985000" cy="269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Open Sans"/>
              <a:buNone/>
            </a:pPr>
            <a:r>
              <a:rPr b="1" i="0" lang="en-US" sz="1200" u="none" cap="none" strike="noStrike">
                <a:solidFill>
                  <a:srgbClr val="BFBFBF"/>
                </a:solidFill>
                <a:latin typeface="Open Sans"/>
                <a:ea typeface="Open Sans"/>
                <a:cs typeface="Open Sans"/>
                <a:sym typeface="Open Sans"/>
              </a:rPr>
              <a:t>LA GERMANIA NAZISTA / IL REGIME NAZISTA</a:t>
            </a:r>
            <a:endParaRPr/>
          </a:p>
        </p:txBody>
      </p:sp>
      <p:sp>
        <p:nvSpPr>
          <p:cNvPr id="165" name="Google Shape;165;p20"/>
          <p:cNvSpPr txBox="1"/>
          <p:nvPr/>
        </p:nvSpPr>
        <p:spPr>
          <a:xfrm>
            <a:off x="1050925" y="673100"/>
            <a:ext cx="10482262" cy="3292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Durante la "notte dei lunghi coltelli" (giugno 1934) Hitler elimina i gerarchi nazisti che si oppongono al suo predominio; dopo la morte del presidente della Repubblica Hindenburg (agosto 1934), assume anche la carica di capo dello Stato, ossia </a:t>
            </a:r>
            <a:r>
              <a:rPr b="1" i="1" lang="en-US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Führer</a:t>
            </a:r>
            <a:r>
              <a:rPr b="1" i="0" lang="en-US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. Nasce così il Terzo Reich tedesco.</a:t>
            </a:r>
            <a:endParaRPr/>
          </a:p>
        </p:txBody>
      </p:sp>
      <p:pic>
        <p:nvPicPr>
          <p:cNvPr id="166" name="Google Shape;16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2862" y="3870325"/>
            <a:ext cx="4484687" cy="299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2A2A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/>
          <p:nvPr/>
        </p:nvSpPr>
        <p:spPr>
          <a:xfrm>
            <a:off x="1055687" y="236537"/>
            <a:ext cx="6985000" cy="269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Open Sans"/>
              <a:buNone/>
            </a:pPr>
            <a:r>
              <a:rPr b="1" i="0" lang="en-US" sz="1200" u="none" cap="none" strike="noStrike">
                <a:solidFill>
                  <a:srgbClr val="BFBFBF"/>
                </a:solidFill>
                <a:latin typeface="Open Sans"/>
                <a:ea typeface="Open Sans"/>
                <a:cs typeface="Open Sans"/>
                <a:sym typeface="Open Sans"/>
              </a:rPr>
              <a:t>LA GERMANIA NAZISTA / IL REGIME NAZISTA</a:t>
            </a:r>
            <a:endParaRPr/>
          </a:p>
        </p:txBody>
      </p:sp>
      <p:sp>
        <p:nvSpPr>
          <p:cNvPr id="172" name="Google Shape;172;p21"/>
          <p:cNvSpPr txBox="1"/>
          <p:nvPr/>
        </p:nvSpPr>
        <p:spPr>
          <a:xfrm>
            <a:off x="1049337" y="1096962"/>
            <a:ext cx="5367337" cy="4662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Hitler riesce a ottenere dagli Alleati la sospensione del pagamento dei danni di guerra e questo gli permette di stimolare la ripresa economica, guadagnandosi così l’appoggio di imprenditori e operai.</a:t>
            </a:r>
            <a:endParaRPr/>
          </a:p>
        </p:txBody>
      </p:sp>
      <p:pic>
        <p:nvPicPr>
          <p:cNvPr id="173" name="Google Shape;17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0487" y="354012"/>
            <a:ext cx="5256212" cy="6148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2A2A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/>
          <p:nvPr/>
        </p:nvSpPr>
        <p:spPr>
          <a:xfrm>
            <a:off x="1055687" y="236537"/>
            <a:ext cx="6985000" cy="269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Open Sans"/>
              <a:buNone/>
            </a:pPr>
            <a:r>
              <a:rPr b="1" i="0" lang="en-US" sz="1200" u="none" cap="none" strike="noStrike">
                <a:solidFill>
                  <a:srgbClr val="BFBFBF"/>
                </a:solidFill>
                <a:latin typeface="Open Sans"/>
                <a:ea typeface="Open Sans"/>
                <a:cs typeface="Open Sans"/>
                <a:sym typeface="Open Sans"/>
              </a:rPr>
              <a:t>LA GERMANIA NAZISTA / IL REGIME NAZISTA</a:t>
            </a:r>
            <a:endParaRPr/>
          </a:p>
        </p:txBody>
      </p:sp>
      <p:sp>
        <p:nvSpPr>
          <p:cNvPr id="179" name="Google Shape;179;p22"/>
          <p:cNvSpPr txBox="1"/>
          <p:nvPr/>
        </p:nvSpPr>
        <p:spPr>
          <a:xfrm>
            <a:off x="1050925" y="674687"/>
            <a:ext cx="10452100" cy="1919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La struttura totalitaria dello stato si unisce all’ideologia della superiorità della razza ariana e all’antisemitismo, inizialmente tollerato dalla maggior parte della popolazione.</a:t>
            </a:r>
            <a:endParaRPr/>
          </a:p>
        </p:txBody>
      </p:sp>
      <p:sp>
        <p:nvSpPr>
          <p:cNvPr id="180" name="Google Shape;180;p22"/>
          <p:cNvSpPr txBox="1"/>
          <p:nvPr/>
        </p:nvSpPr>
        <p:spPr>
          <a:xfrm>
            <a:off x="6172200" y="3092450"/>
            <a:ext cx="5646737" cy="2605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 prime leggi razziali risalgono al 1933 e impediscono agli ebrei di ricoprire incarichi pubblici e di esercitare alcune professioni.</a:t>
            </a:r>
            <a:endParaRPr/>
          </a:p>
        </p:txBody>
      </p:sp>
      <p:pic>
        <p:nvPicPr>
          <p:cNvPr id="181" name="Google Shape;18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562" y="2543175"/>
            <a:ext cx="5529262" cy="3703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2A2A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3"/>
          <p:cNvSpPr txBox="1"/>
          <p:nvPr/>
        </p:nvSpPr>
        <p:spPr>
          <a:xfrm>
            <a:off x="1055687" y="236537"/>
            <a:ext cx="6985000" cy="269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Open Sans"/>
              <a:buNone/>
            </a:pPr>
            <a:r>
              <a:rPr b="1" i="0" lang="en-US" sz="1200" u="none" cap="none" strike="noStrike">
                <a:solidFill>
                  <a:srgbClr val="BFBFBF"/>
                </a:solidFill>
                <a:latin typeface="Open Sans"/>
                <a:ea typeface="Open Sans"/>
                <a:cs typeface="Open Sans"/>
                <a:sym typeface="Open Sans"/>
              </a:rPr>
              <a:t>LA GERMANIA NAZISTA / IL REGIME NAZISTA</a:t>
            </a:r>
            <a:endParaRPr/>
          </a:p>
        </p:txBody>
      </p:sp>
      <p:sp>
        <p:nvSpPr>
          <p:cNvPr id="187" name="Google Shape;187;p23"/>
          <p:cNvSpPr txBox="1"/>
          <p:nvPr/>
        </p:nvSpPr>
        <p:spPr>
          <a:xfrm>
            <a:off x="1050925" y="673100"/>
            <a:ext cx="10088562" cy="547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Nel 1935 le Leggi di Norimberga tolgono la cittadinanza tedesca agli ebrei, nonché i diritti politici e civili.</a:t>
            </a:r>
            <a:endParaRPr b="1" i="0" sz="30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Nel 1938 la “notte dei cristalli” dà inizio alla persecuzione degli ebrei, che vengono deportati e uccisi nei campi di concentramento insieme a </a:t>
            </a:r>
            <a:br>
              <a:rPr b="1" i="0" lang="en-US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en-US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comunisti, socialisti, zingari e</a:t>
            </a:r>
            <a:br>
              <a:rPr b="1" i="0" lang="en-US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en-US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omosessuali, nella generale </a:t>
            </a:r>
            <a:br>
              <a:rPr b="1" i="0" lang="en-US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en-US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indifferenza del mondo.</a:t>
            </a:r>
            <a:endParaRPr/>
          </a:p>
        </p:txBody>
      </p:sp>
      <p:pic>
        <p:nvPicPr>
          <p:cNvPr id="188" name="Google Shape;18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15125" y="3133725"/>
            <a:ext cx="4457700" cy="3694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2A2A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"/>
          <p:cNvSpPr txBox="1"/>
          <p:nvPr/>
        </p:nvSpPr>
        <p:spPr>
          <a:xfrm>
            <a:off x="1054100" y="201612"/>
            <a:ext cx="6481762" cy="269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Open Sans"/>
              <a:buNone/>
            </a:pPr>
            <a:r>
              <a:rPr b="1" i="0" lang="en-US" sz="1200" u="none" cap="none" strike="noStrike">
                <a:solidFill>
                  <a:srgbClr val="BFBFBF"/>
                </a:solidFill>
                <a:latin typeface="Open Sans"/>
                <a:ea typeface="Open Sans"/>
                <a:cs typeface="Open Sans"/>
                <a:sym typeface="Open Sans"/>
              </a:rPr>
              <a:t>LA GERMANIA NAZISTA</a:t>
            </a:r>
            <a:endParaRPr/>
          </a:p>
        </p:txBody>
      </p:sp>
      <p:sp>
        <p:nvSpPr>
          <p:cNvPr id="194" name="Google Shape;194;p24"/>
          <p:cNvSpPr txBox="1"/>
          <p:nvPr/>
        </p:nvSpPr>
        <p:spPr>
          <a:xfrm>
            <a:off x="1055687" y="1725612"/>
            <a:ext cx="10080625" cy="410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Il Terzo Reich, grazie al massiccio riarmo della nazione e basandosi sulla teoria hitleriana dello “spazio vitale”, associa al terrore della repressione interna una politica estera aggressiva. </a:t>
            </a:r>
            <a:endParaRPr b="1" i="0" sz="30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Ottenuta la regione della Saar, Hitler occupa la Renania; ma le sue ambizioni non si fermano qui. </a:t>
            </a:r>
            <a:endParaRPr/>
          </a:p>
        </p:txBody>
      </p:sp>
      <p:sp>
        <p:nvSpPr>
          <p:cNvPr id="195" name="Google Shape;195;p24"/>
          <p:cNvSpPr txBox="1"/>
          <p:nvPr>
            <p:ph idx="1" type="body"/>
          </p:nvPr>
        </p:nvSpPr>
        <p:spPr>
          <a:xfrm>
            <a:off x="1055687" y="908050"/>
            <a:ext cx="10080625" cy="382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CF6D"/>
              </a:buClr>
              <a:buSzPts val="2100"/>
              <a:buFont typeface="Arial"/>
              <a:buNone/>
            </a:pPr>
            <a:r>
              <a:rPr b="1" i="0" lang="en-US" sz="2100" u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VERSO LA SECONDA GUERRA MONDIALE</a:t>
            </a:r>
            <a:endParaRPr/>
          </a:p>
        </p:txBody>
      </p:sp>
    </p:spTree>
  </p:cSld>
  <p:clrMapOvr>
    <a:masterClrMapping/>
  </p:clrMapOvr>
  <p:transition>
    <p:push dir="r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2A2A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 txBox="1"/>
          <p:nvPr/>
        </p:nvSpPr>
        <p:spPr>
          <a:xfrm>
            <a:off x="1055687" y="236537"/>
            <a:ext cx="6985000" cy="269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Open Sans"/>
              <a:buNone/>
            </a:pPr>
            <a:r>
              <a:rPr b="1" i="0" lang="en-US" sz="1200" u="none" cap="none" strike="noStrike">
                <a:solidFill>
                  <a:srgbClr val="BFBFBF"/>
                </a:solidFill>
                <a:latin typeface="Open Sans"/>
                <a:ea typeface="Open Sans"/>
                <a:cs typeface="Open Sans"/>
                <a:sym typeface="Open Sans"/>
              </a:rPr>
              <a:t>LA GERMANIA NAZISTA / VERSO LA SECONDA GUERRA MONDIALE</a:t>
            </a:r>
            <a:endParaRPr/>
          </a:p>
        </p:txBody>
      </p:sp>
      <p:sp>
        <p:nvSpPr>
          <p:cNvPr id="201" name="Google Shape;201;p25"/>
          <p:cNvSpPr txBox="1"/>
          <p:nvPr/>
        </p:nvSpPr>
        <p:spPr>
          <a:xfrm>
            <a:off x="1050925" y="674687"/>
            <a:ext cx="10090150" cy="1919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Nel 1936 Hitler si allea con Mussolini, e insieme sostengono Francisco Franco nella Guerra di Spagna, una guerra civile che porta al potere il dittatore fascista.</a:t>
            </a:r>
            <a:endParaRPr/>
          </a:p>
        </p:txBody>
      </p:sp>
      <p:sp>
        <p:nvSpPr>
          <p:cNvPr id="202" name="Google Shape;202;p25"/>
          <p:cNvSpPr txBox="1"/>
          <p:nvPr/>
        </p:nvSpPr>
        <p:spPr>
          <a:xfrm>
            <a:off x="6696075" y="4973637"/>
            <a:ext cx="5194300" cy="473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9AA9"/>
              </a:buClr>
              <a:buSzPts val="2500"/>
              <a:buFont typeface="Open Sans"/>
              <a:buNone/>
            </a:pPr>
            <a:r>
              <a:rPr b="1" i="0" lang="en-US" sz="2500" u="none" cap="none" strike="noStrike">
                <a:solidFill>
                  <a:srgbClr val="099AA9"/>
                </a:solidFill>
                <a:latin typeface="Open Sans"/>
                <a:ea typeface="Open Sans"/>
                <a:cs typeface="Open Sans"/>
                <a:sym typeface="Open Sans"/>
              </a:rPr>
              <a:t>Francisco Franco vs repubblicani</a:t>
            </a:r>
            <a:endParaRPr/>
          </a:p>
        </p:txBody>
      </p:sp>
      <p:grpSp>
        <p:nvGrpSpPr>
          <p:cNvPr id="203" name="Google Shape;203;p25"/>
          <p:cNvGrpSpPr/>
          <p:nvPr/>
        </p:nvGrpSpPr>
        <p:grpSpPr>
          <a:xfrm>
            <a:off x="7324725" y="4291012"/>
            <a:ext cx="3692525" cy="676275"/>
            <a:chOff x="0" y="-1"/>
            <a:chExt cx="3691629" cy="675642"/>
          </a:xfrm>
        </p:grpSpPr>
        <p:sp>
          <p:nvSpPr>
            <p:cNvPr id="204" name="Google Shape;204;p25"/>
            <p:cNvSpPr txBox="1"/>
            <p:nvPr/>
          </p:nvSpPr>
          <p:spPr>
            <a:xfrm>
              <a:off x="50800" y="50799"/>
              <a:ext cx="3590029" cy="574042"/>
            </a:xfrm>
            <a:prstGeom prst="rect">
              <a:avLst/>
            </a:prstGeom>
            <a:solidFill>
              <a:srgbClr val="099AA9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500"/>
                <a:buFont typeface="Open Sans"/>
                <a:buNone/>
              </a:pPr>
              <a:r>
                <a:rPr b="1" i="0" lang="en-US" sz="25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Guerra civile spagnola</a:t>
              </a:r>
              <a:endParaRPr/>
            </a:p>
          </p:txBody>
        </p:sp>
        <p:pic>
          <p:nvPicPr>
            <p:cNvPr id="205" name="Google Shape;205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-1"/>
              <a:ext cx="3691629" cy="67564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6" name="Google Shape;206;p25"/>
          <p:cNvGrpSpPr/>
          <p:nvPr/>
        </p:nvGrpSpPr>
        <p:grpSpPr>
          <a:xfrm>
            <a:off x="8380412" y="3355975"/>
            <a:ext cx="1825625" cy="676275"/>
            <a:chOff x="0" y="-1"/>
            <a:chExt cx="1825697" cy="675642"/>
          </a:xfrm>
        </p:grpSpPr>
        <p:sp>
          <p:nvSpPr>
            <p:cNvPr id="207" name="Google Shape;207;p25"/>
            <p:cNvSpPr txBox="1"/>
            <p:nvPr/>
          </p:nvSpPr>
          <p:spPr>
            <a:xfrm>
              <a:off x="50800" y="50799"/>
              <a:ext cx="1724097" cy="574042"/>
            </a:xfrm>
            <a:prstGeom prst="rect">
              <a:avLst/>
            </a:prstGeom>
            <a:solidFill>
              <a:srgbClr val="E400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500"/>
                <a:buFont typeface="Open Sans"/>
                <a:buNone/>
              </a:pPr>
              <a:r>
                <a:rPr b="1" i="0" lang="en-US" sz="25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1936-1939</a:t>
              </a:r>
              <a:endParaRPr/>
            </a:p>
          </p:txBody>
        </p:sp>
        <p:pic>
          <p:nvPicPr>
            <p:cNvPr id="208" name="Google Shape;208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1"/>
              <a:ext cx="1825697" cy="67564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9" name="Google Shape;209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0712" y="2762250"/>
            <a:ext cx="6457950" cy="3233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2A2A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6"/>
          <p:cNvSpPr txBox="1"/>
          <p:nvPr/>
        </p:nvSpPr>
        <p:spPr>
          <a:xfrm>
            <a:off x="1055687" y="236537"/>
            <a:ext cx="6985000" cy="269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Open Sans"/>
              <a:buNone/>
            </a:pPr>
            <a:r>
              <a:rPr b="1" i="0" lang="en-US" sz="1200" u="none" cap="none" strike="noStrike">
                <a:solidFill>
                  <a:srgbClr val="BFBFBF"/>
                </a:solidFill>
                <a:latin typeface="Open Sans"/>
                <a:ea typeface="Open Sans"/>
                <a:cs typeface="Open Sans"/>
                <a:sym typeface="Open Sans"/>
              </a:rPr>
              <a:t>LA GERMANIA NAZISTA / VERSO LA SECONDA GUERRA MONDIALE</a:t>
            </a:r>
            <a:endParaRPr/>
          </a:p>
        </p:txBody>
      </p:sp>
      <p:sp>
        <p:nvSpPr>
          <p:cNvPr id="215" name="Google Shape;215;p26"/>
          <p:cNvSpPr txBox="1"/>
          <p:nvPr/>
        </p:nvSpPr>
        <p:spPr>
          <a:xfrm>
            <a:off x="1050925" y="674687"/>
            <a:ext cx="9979025" cy="1919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Tra il 1938 e il 1939 Hitler inizia una serie di azioni belliche per vendicare il trattato di Versailles e realizzare la “Grande Germania”:</a:t>
            </a:r>
            <a:endParaRPr/>
          </a:p>
        </p:txBody>
      </p:sp>
      <p:sp>
        <p:nvSpPr>
          <p:cNvPr id="216" name="Google Shape;216;p26"/>
          <p:cNvSpPr txBox="1"/>
          <p:nvPr/>
        </p:nvSpPr>
        <p:spPr>
          <a:xfrm>
            <a:off x="1054100" y="2762250"/>
            <a:ext cx="10080625" cy="3544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•"/>
            </a:pPr>
            <a:r>
              <a:rPr b="1" i="0" lang="en-US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annette l’Austria (marzo 1938);</a:t>
            </a:r>
            <a:endParaRPr b="1" i="0" sz="30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8600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•"/>
            </a:pPr>
            <a:r>
              <a:rPr b="1" i="0" lang="en-US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fa riconoscere la pretesa di occupare la ricca regione cecoslovacca dei Sudeti (Conferenza di Monaco, settembre 1938);</a:t>
            </a:r>
            <a:endParaRPr b="1" i="0" sz="30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8600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•"/>
            </a:pPr>
            <a:r>
              <a:rPr b="1" i="0" lang="en-US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invade la Cecoslovacchia (marzo 1939).</a:t>
            </a:r>
            <a:endParaRPr/>
          </a:p>
        </p:txBody>
      </p:sp>
    </p:spTree>
  </p:cSld>
  <p:clrMapOvr>
    <a:masterClrMapping/>
  </p:clrMapOvr>
  <p:transition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2A2A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/>
        </p:nvSpPr>
        <p:spPr>
          <a:xfrm>
            <a:off x="1054100" y="201612"/>
            <a:ext cx="6481762" cy="269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Open Sans"/>
              <a:buNone/>
            </a:pPr>
            <a:r>
              <a:rPr b="1" i="0" lang="en-US" sz="1200" u="none" cap="none" strike="noStrike">
                <a:solidFill>
                  <a:srgbClr val="BFBFBF"/>
                </a:solidFill>
                <a:latin typeface="Open Sans"/>
                <a:ea typeface="Open Sans"/>
                <a:cs typeface="Open Sans"/>
                <a:sym typeface="Open Sans"/>
              </a:rPr>
              <a:t>LA GERMANIA NAZISTA</a:t>
            </a:r>
            <a:endParaRPr/>
          </a:p>
        </p:txBody>
      </p:sp>
      <p:sp>
        <p:nvSpPr>
          <p:cNvPr id="48" name="Google Shape;48;p9"/>
          <p:cNvSpPr txBox="1"/>
          <p:nvPr/>
        </p:nvSpPr>
        <p:spPr>
          <a:xfrm>
            <a:off x="1055687" y="1725612"/>
            <a:ext cx="10080625" cy="410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La Repubblica di Weimar nata nel 1919 all’indomani della sconfitta nella Prima guerra mondiale è governata dal Partito socialdemocratico.</a:t>
            </a:r>
            <a:endParaRPr b="1" i="0" sz="30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Ma le dure condizioni imposte alla Germania dal Trattato di Versailles alimentano il risentimento e il nazionalismo dei partiti di destra.</a:t>
            </a:r>
            <a:endParaRPr/>
          </a:p>
        </p:txBody>
      </p:sp>
      <p:sp>
        <p:nvSpPr>
          <p:cNvPr id="49" name="Google Shape;49;p9"/>
          <p:cNvSpPr txBox="1"/>
          <p:nvPr>
            <p:ph idx="1" type="body"/>
          </p:nvPr>
        </p:nvSpPr>
        <p:spPr>
          <a:xfrm>
            <a:off x="1055687" y="908050"/>
            <a:ext cx="10080625" cy="382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CF6D"/>
              </a:buClr>
              <a:buSzPts val="2100"/>
              <a:buFont typeface="Arial"/>
              <a:buNone/>
            </a:pPr>
            <a:r>
              <a:rPr b="1" i="0" lang="en-US" sz="2100" u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LA NASCITA DEL NAZISMO</a:t>
            </a:r>
            <a:endParaRPr/>
          </a:p>
        </p:txBody>
      </p:sp>
    </p:spTree>
  </p:cSld>
  <p:clrMapOvr>
    <a:masterClrMapping/>
  </p:clrMapOvr>
  <p:transition>
    <p:push dir="r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2A2A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"/>
          <p:cNvSpPr txBox="1"/>
          <p:nvPr/>
        </p:nvSpPr>
        <p:spPr>
          <a:xfrm>
            <a:off x="1055687" y="236537"/>
            <a:ext cx="6985000" cy="269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Open Sans"/>
              <a:buNone/>
            </a:pPr>
            <a:r>
              <a:rPr b="1" i="0" lang="en-US" sz="1200" u="none" cap="none" strike="noStrike">
                <a:solidFill>
                  <a:srgbClr val="BFBFBF"/>
                </a:solidFill>
                <a:latin typeface="Open Sans"/>
                <a:ea typeface="Open Sans"/>
                <a:cs typeface="Open Sans"/>
                <a:sym typeface="Open Sans"/>
              </a:rPr>
              <a:t>LA GERMANIA NAZISTA / VERSO LA SECONDA GUERRA MONDIALE</a:t>
            </a:r>
            <a:endParaRPr/>
          </a:p>
        </p:txBody>
      </p:sp>
      <p:sp>
        <p:nvSpPr>
          <p:cNvPr id="222" name="Google Shape;222;p27"/>
          <p:cNvSpPr txBox="1"/>
          <p:nvPr/>
        </p:nvSpPr>
        <p:spPr>
          <a:xfrm>
            <a:off x="1050925" y="673100"/>
            <a:ext cx="6278562" cy="397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Nell’agosto del 1939 Hitler e Stalin, anche se ideologicamente  sono in teoria su posizioni opposte, firmano un patto segreto, il patto Molotov-von Ribbentrop, che prevede la spartizione della Polonia.</a:t>
            </a:r>
            <a:endParaRPr/>
          </a:p>
        </p:txBody>
      </p:sp>
      <p:sp>
        <p:nvSpPr>
          <p:cNvPr id="223" name="Google Shape;223;p27"/>
          <p:cNvSpPr txBox="1"/>
          <p:nvPr/>
        </p:nvSpPr>
        <p:spPr>
          <a:xfrm>
            <a:off x="1127125" y="4956175"/>
            <a:ext cx="9936162" cy="1233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Il 1° settembre 1939 l'invasione tedesca della Polonia dà inizio alla Seconda guerra mondiale.</a:t>
            </a:r>
            <a:endParaRPr/>
          </a:p>
        </p:txBody>
      </p:sp>
      <p:pic>
        <p:nvPicPr>
          <p:cNvPr id="224" name="Google Shape;22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02512" y="488950"/>
            <a:ext cx="3711575" cy="420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2A2A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/>
        </p:nvSpPr>
        <p:spPr>
          <a:xfrm>
            <a:off x="1055687" y="236537"/>
            <a:ext cx="6985000" cy="269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Open Sans"/>
              <a:buNone/>
            </a:pPr>
            <a:r>
              <a:rPr b="1" i="0" lang="en-US" sz="1200" u="none" cap="none" strike="noStrike">
                <a:solidFill>
                  <a:srgbClr val="BFBFBF"/>
                </a:solidFill>
                <a:latin typeface="Open Sans"/>
                <a:ea typeface="Open Sans"/>
                <a:cs typeface="Open Sans"/>
                <a:sym typeface="Open Sans"/>
              </a:rPr>
              <a:t>LA GERMANIA NAZISTA / LA NASCITA DEL NAZISMO</a:t>
            </a:r>
            <a:endParaRPr/>
          </a:p>
        </p:txBody>
      </p:sp>
      <p:sp>
        <p:nvSpPr>
          <p:cNvPr id="55" name="Google Shape;55;p10"/>
          <p:cNvSpPr txBox="1"/>
          <p:nvPr/>
        </p:nvSpPr>
        <p:spPr>
          <a:xfrm>
            <a:off x="5835650" y="1096962"/>
            <a:ext cx="5173662" cy="4662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La perdita delle ricche regioni della Ruhr e della Saar determina la mancanza di carbone e di conseguenza la chiusura delle fabbriche, una forte disoccupazione e una fortissima inflazione.</a:t>
            </a:r>
            <a:endParaRPr/>
          </a:p>
        </p:txBody>
      </p:sp>
      <p:pic>
        <p:nvPicPr>
          <p:cNvPr id="56" name="Google Shape;5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250" y="1030287"/>
            <a:ext cx="4984750" cy="506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2A2A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/>
        </p:nvSpPr>
        <p:spPr>
          <a:xfrm>
            <a:off x="1055687" y="236537"/>
            <a:ext cx="6985000" cy="269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Open Sans"/>
              <a:buNone/>
            </a:pPr>
            <a:r>
              <a:rPr b="1" i="0" lang="en-US" sz="1200" u="none" cap="none" strike="noStrike">
                <a:solidFill>
                  <a:srgbClr val="BFBFBF"/>
                </a:solidFill>
                <a:latin typeface="Open Sans"/>
                <a:ea typeface="Open Sans"/>
                <a:cs typeface="Open Sans"/>
                <a:sym typeface="Open Sans"/>
              </a:rPr>
              <a:t>LA GERMANIA NAZISTA / LA NASCITA DEL NAZISMO</a:t>
            </a:r>
            <a:endParaRPr/>
          </a:p>
        </p:txBody>
      </p:sp>
      <p:sp>
        <p:nvSpPr>
          <p:cNvPr id="62" name="Google Shape;62;p11"/>
          <p:cNvSpPr txBox="1"/>
          <p:nvPr/>
        </p:nvSpPr>
        <p:spPr>
          <a:xfrm>
            <a:off x="1050925" y="674687"/>
            <a:ext cx="9979025" cy="1233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Gli operai contestano il governo, e la Germania vive il suo Biennio rosso (1920-1921) che spaventa i ceti medi.</a:t>
            </a:r>
            <a:endParaRPr/>
          </a:p>
        </p:txBody>
      </p:sp>
      <p:sp>
        <p:nvSpPr>
          <p:cNvPr id="63" name="Google Shape;63;p11"/>
          <p:cNvSpPr txBox="1"/>
          <p:nvPr/>
        </p:nvSpPr>
        <p:spPr>
          <a:xfrm>
            <a:off x="1050925" y="2076450"/>
            <a:ext cx="5688012" cy="329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 proteste vengono represse con l’aiuto di corpi paramilitari di estrema destra, che approfittano della situazione per accrescere la propria popolarità.</a:t>
            </a:r>
            <a:endParaRPr/>
          </a:p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0337" y="1884362"/>
            <a:ext cx="5311775" cy="41973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" name="Google Shape;65;p11"/>
          <p:cNvGrpSpPr/>
          <p:nvPr/>
        </p:nvGrpSpPr>
        <p:grpSpPr>
          <a:xfrm>
            <a:off x="3378200" y="5776912"/>
            <a:ext cx="2894012" cy="676275"/>
            <a:chOff x="0" y="-1"/>
            <a:chExt cx="2893646" cy="675642"/>
          </a:xfrm>
        </p:grpSpPr>
        <p:sp>
          <p:nvSpPr>
            <p:cNvPr id="66" name="Google Shape;66;p11"/>
            <p:cNvSpPr txBox="1"/>
            <p:nvPr/>
          </p:nvSpPr>
          <p:spPr>
            <a:xfrm>
              <a:off x="50800" y="50799"/>
              <a:ext cx="2792046" cy="574042"/>
            </a:xfrm>
            <a:prstGeom prst="rect">
              <a:avLst/>
            </a:prstGeom>
            <a:solidFill>
              <a:srgbClr val="099AA9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500"/>
                <a:buFont typeface="Open Sans"/>
                <a:buNone/>
              </a:pPr>
              <a:r>
                <a:rPr b="1" i="0" lang="en-US" sz="25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Biennio rosso</a:t>
              </a:r>
              <a:endParaRPr/>
            </a:p>
          </p:txBody>
        </p:sp>
        <p:pic>
          <p:nvPicPr>
            <p:cNvPr id="67" name="Google Shape;67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1"/>
              <a:ext cx="2893646" cy="67564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8" name="Google Shape;68;p11"/>
          <p:cNvGrpSpPr/>
          <p:nvPr/>
        </p:nvGrpSpPr>
        <p:grpSpPr>
          <a:xfrm>
            <a:off x="1881187" y="5535612"/>
            <a:ext cx="1825625" cy="676275"/>
            <a:chOff x="0" y="-1"/>
            <a:chExt cx="1825697" cy="675642"/>
          </a:xfrm>
        </p:grpSpPr>
        <p:sp>
          <p:nvSpPr>
            <p:cNvPr id="69" name="Google Shape;69;p11"/>
            <p:cNvSpPr txBox="1"/>
            <p:nvPr/>
          </p:nvSpPr>
          <p:spPr>
            <a:xfrm>
              <a:off x="50800" y="50799"/>
              <a:ext cx="1724097" cy="574042"/>
            </a:xfrm>
            <a:prstGeom prst="rect">
              <a:avLst/>
            </a:prstGeom>
            <a:solidFill>
              <a:srgbClr val="E400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500"/>
                <a:buFont typeface="Open Sans"/>
                <a:buNone/>
              </a:pPr>
              <a:r>
                <a:rPr b="1" i="0" lang="en-US" sz="25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1920-1921</a:t>
              </a:r>
              <a:endParaRPr/>
            </a:p>
          </p:txBody>
        </p:sp>
        <p:pic>
          <p:nvPicPr>
            <p:cNvPr id="70" name="Google Shape;70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-1"/>
              <a:ext cx="1825697" cy="67564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2A2A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/>
        </p:nvSpPr>
        <p:spPr>
          <a:xfrm>
            <a:off x="1055687" y="236537"/>
            <a:ext cx="6985000" cy="269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Open Sans"/>
              <a:buNone/>
            </a:pPr>
            <a:r>
              <a:rPr b="1" i="0" lang="en-US" sz="1200" u="none" cap="none" strike="noStrike">
                <a:solidFill>
                  <a:srgbClr val="BFBFBF"/>
                </a:solidFill>
                <a:latin typeface="Open Sans"/>
                <a:ea typeface="Open Sans"/>
                <a:cs typeface="Open Sans"/>
                <a:sym typeface="Open Sans"/>
              </a:rPr>
              <a:t>LA GERMANIA NAZISTA / LA NASCITA DEL NAZISMO</a:t>
            </a:r>
            <a:endParaRPr/>
          </a:p>
        </p:txBody>
      </p:sp>
      <p:sp>
        <p:nvSpPr>
          <p:cNvPr id="76" name="Google Shape;76;p12"/>
          <p:cNvSpPr txBox="1"/>
          <p:nvPr/>
        </p:nvSpPr>
        <p:spPr>
          <a:xfrm>
            <a:off x="1050925" y="674687"/>
            <a:ext cx="6846887" cy="2605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Riunendo le “camicie brune” delle SA e vari ex combattenti delusi Adolf Hitler fonda il Partito nazionalsocialista (o nazista).</a:t>
            </a:r>
            <a:endParaRPr/>
          </a:p>
        </p:txBody>
      </p:sp>
      <p:sp>
        <p:nvSpPr>
          <p:cNvPr id="77" name="Google Shape;77;p12"/>
          <p:cNvSpPr txBox="1"/>
          <p:nvPr/>
        </p:nvSpPr>
        <p:spPr>
          <a:xfrm>
            <a:off x="1050925" y="3448050"/>
            <a:ext cx="6497637" cy="1919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Nel 1923 Hitler organizza un colpo di Stato a Monaco (imitando la Marcia su Roma) ma viene arrestato.</a:t>
            </a:r>
            <a:endParaRPr/>
          </a:p>
        </p:txBody>
      </p:sp>
      <p:grpSp>
        <p:nvGrpSpPr>
          <p:cNvPr id="78" name="Google Shape;78;p12"/>
          <p:cNvGrpSpPr/>
          <p:nvPr/>
        </p:nvGrpSpPr>
        <p:grpSpPr>
          <a:xfrm>
            <a:off x="2549525" y="5870575"/>
            <a:ext cx="4837112" cy="676275"/>
            <a:chOff x="0" y="-1"/>
            <a:chExt cx="4836451" cy="675642"/>
          </a:xfrm>
        </p:grpSpPr>
        <p:sp>
          <p:nvSpPr>
            <p:cNvPr id="79" name="Google Shape;79;p12"/>
            <p:cNvSpPr txBox="1"/>
            <p:nvPr/>
          </p:nvSpPr>
          <p:spPr>
            <a:xfrm>
              <a:off x="50800" y="50799"/>
              <a:ext cx="4734851" cy="574042"/>
            </a:xfrm>
            <a:prstGeom prst="rect">
              <a:avLst/>
            </a:prstGeom>
            <a:solidFill>
              <a:srgbClr val="099AA9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500"/>
                <a:buFont typeface="Open Sans"/>
                <a:buNone/>
              </a:pPr>
              <a:r>
                <a:rPr b="1" i="0" lang="en-US" sz="25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fondazione del Partito nazista</a:t>
              </a:r>
              <a:endParaRPr/>
            </a:p>
          </p:txBody>
        </p:sp>
        <p:pic>
          <p:nvPicPr>
            <p:cNvPr id="80" name="Google Shape;80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-1"/>
              <a:ext cx="4836451" cy="67564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1" name="Google Shape;81;p12"/>
          <p:cNvGrpSpPr/>
          <p:nvPr/>
        </p:nvGrpSpPr>
        <p:grpSpPr>
          <a:xfrm>
            <a:off x="1708150" y="5656262"/>
            <a:ext cx="1014412" cy="674687"/>
            <a:chOff x="0" y="-1"/>
            <a:chExt cx="1013654" cy="675642"/>
          </a:xfrm>
        </p:grpSpPr>
        <p:sp>
          <p:nvSpPr>
            <p:cNvPr id="82" name="Google Shape;82;p12"/>
            <p:cNvSpPr txBox="1"/>
            <p:nvPr/>
          </p:nvSpPr>
          <p:spPr>
            <a:xfrm>
              <a:off x="50800" y="50799"/>
              <a:ext cx="912054" cy="574042"/>
            </a:xfrm>
            <a:prstGeom prst="rect">
              <a:avLst/>
            </a:prstGeom>
            <a:solidFill>
              <a:srgbClr val="E400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500"/>
                <a:buFont typeface="Open Sans"/>
                <a:buNone/>
              </a:pPr>
              <a:r>
                <a:rPr b="1" i="0" lang="en-US" sz="25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1920</a:t>
              </a:r>
              <a:endParaRPr/>
            </a:p>
          </p:txBody>
        </p:sp>
        <p:pic>
          <p:nvPicPr>
            <p:cNvPr id="83" name="Google Shape;83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1"/>
              <a:ext cx="1013654" cy="67564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4" name="Google Shape;84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02550" y="285750"/>
            <a:ext cx="4333875" cy="591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2A2A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/>
        </p:nvSpPr>
        <p:spPr>
          <a:xfrm>
            <a:off x="1055687" y="236537"/>
            <a:ext cx="6985000" cy="269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Open Sans"/>
              <a:buNone/>
            </a:pPr>
            <a:r>
              <a:rPr b="1" i="0" lang="en-US" sz="1200" u="none" cap="none" strike="noStrike">
                <a:solidFill>
                  <a:srgbClr val="BFBFBF"/>
                </a:solidFill>
                <a:latin typeface="Open Sans"/>
                <a:ea typeface="Open Sans"/>
                <a:cs typeface="Open Sans"/>
                <a:sym typeface="Open Sans"/>
              </a:rPr>
              <a:t>LA GERMANIA NAZISTA / LA NASCITA DEL NAZISMO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1001712" y="812800"/>
            <a:ext cx="7091362" cy="5348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 prigione Hitler scrive il </a:t>
            </a:r>
            <a:r>
              <a:rPr b="1" i="1" lang="en-US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Mein Kampf</a:t>
            </a:r>
            <a:r>
              <a:rPr b="1" i="0" lang="en-US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 un libro in cui sostiene le sue idee razziste di superiorità della razza ariana, ipotizza un complotto internazionale di ebrei comunisti e capitalisti americani, teorizza lo “spazio vitale” necessario per la Germania e i progetti di conquista e sottomissione per ottenerlo.</a:t>
            </a:r>
            <a:endParaRPr/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4800" y="738187"/>
            <a:ext cx="3708400" cy="549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2A2A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/>
        </p:nvSpPr>
        <p:spPr>
          <a:xfrm>
            <a:off x="1055687" y="236537"/>
            <a:ext cx="6985000" cy="269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Open Sans"/>
              <a:buNone/>
            </a:pPr>
            <a:r>
              <a:rPr b="1" i="0" lang="en-US" sz="1200" u="none" cap="none" strike="noStrike">
                <a:solidFill>
                  <a:srgbClr val="BFBFBF"/>
                </a:solidFill>
                <a:latin typeface="Open Sans"/>
                <a:ea typeface="Open Sans"/>
                <a:cs typeface="Open Sans"/>
                <a:sym typeface="Open Sans"/>
              </a:rPr>
              <a:t>LA GERMANIA NAZISTA / LA NASCITA DEL NAZISMO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1050925" y="674687"/>
            <a:ext cx="9979025" cy="1233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Oltre al razzismo, il programma di Hitler contiene molti punti spaventosi: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1055687" y="2051050"/>
            <a:ext cx="7627937" cy="3671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•"/>
            </a:pPr>
            <a:r>
              <a:rPr b="1" i="0" lang="en-US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esaltazione della guerra;</a:t>
            </a:r>
            <a:endParaRPr b="1" i="0" sz="30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8600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•"/>
            </a:pPr>
            <a:r>
              <a:rPr b="1" i="0" lang="en-US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disprezzo per la società di massa;</a:t>
            </a:r>
            <a:endParaRPr b="1" i="0" sz="30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8600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•"/>
            </a:pPr>
            <a:r>
              <a:rPr b="1" i="0" lang="en-US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disprezzo per il sistema parlamentare;</a:t>
            </a:r>
            <a:endParaRPr b="1" i="0" sz="30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8600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•"/>
            </a:pPr>
            <a:r>
              <a:rPr b="1" i="0" lang="en-US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costruzione di un nuovo ordine basato su una rivoluzione di destra.</a:t>
            </a:r>
            <a:endParaRPr/>
          </a:p>
        </p:txBody>
      </p:sp>
      <p:grpSp>
        <p:nvGrpSpPr>
          <p:cNvPr id="99" name="Google Shape;99;p14"/>
          <p:cNvGrpSpPr/>
          <p:nvPr/>
        </p:nvGrpSpPr>
        <p:grpSpPr>
          <a:xfrm>
            <a:off x="9101137" y="3597275"/>
            <a:ext cx="2441575" cy="676275"/>
            <a:chOff x="0" y="-1"/>
            <a:chExt cx="2441939" cy="675642"/>
          </a:xfrm>
        </p:grpSpPr>
        <p:sp>
          <p:nvSpPr>
            <p:cNvPr id="100" name="Google Shape;100;p14"/>
            <p:cNvSpPr txBox="1"/>
            <p:nvPr/>
          </p:nvSpPr>
          <p:spPr>
            <a:xfrm>
              <a:off x="50800" y="50799"/>
              <a:ext cx="2340339" cy="574042"/>
            </a:xfrm>
            <a:prstGeom prst="rect">
              <a:avLst/>
            </a:prstGeom>
            <a:solidFill>
              <a:srgbClr val="E400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500"/>
                <a:buFont typeface="Open Sans"/>
                <a:buNone/>
              </a:pPr>
              <a:r>
                <a:rPr b="1" i="0" lang="en-US" sz="25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culto del capo</a:t>
              </a:r>
              <a:endParaRPr/>
            </a:p>
          </p:txBody>
        </p:sp>
        <p:pic>
          <p:nvPicPr>
            <p:cNvPr id="101" name="Google Shape;101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-1"/>
              <a:ext cx="2441939" cy="67564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2" name="Google Shape;102;p14"/>
          <p:cNvGrpSpPr/>
          <p:nvPr/>
        </p:nvGrpSpPr>
        <p:grpSpPr>
          <a:xfrm>
            <a:off x="9188450" y="2625725"/>
            <a:ext cx="2266950" cy="676275"/>
            <a:chOff x="0" y="-1"/>
            <a:chExt cx="2266291" cy="675642"/>
          </a:xfrm>
        </p:grpSpPr>
        <p:sp>
          <p:nvSpPr>
            <p:cNvPr id="103" name="Google Shape;103;p14"/>
            <p:cNvSpPr txBox="1"/>
            <p:nvPr/>
          </p:nvSpPr>
          <p:spPr>
            <a:xfrm>
              <a:off x="50800" y="50799"/>
              <a:ext cx="2164691" cy="574042"/>
            </a:xfrm>
            <a:prstGeom prst="rect">
              <a:avLst/>
            </a:prstGeom>
            <a:solidFill>
              <a:srgbClr val="E400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500"/>
                <a:buFont typeface="Open Sans"/>
                <a:buNone/>
              </a:pPr>
              <a:r>
                <a:rPr b="1" i="0" lang="en-US" sz="25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cameratismo</a:t>
              </a:r>
              <a:endParaRPr/>
            </a:p>
          </p:txBody>
        </p:sp>
        <p:pic>
          <p:nvPicPr>
            <p:cNvPr id="104" name="Google Shape;104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1"/>
              <a:ext cx="2266291" cy="67564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5" name="Google Shape;105;p14"/>
          <p:cNvGrpSpPr/>
          <p:nvPr/>
        </p:nvGrpSpPr>
        <p:grpSpPr>
          <a:xfrm>
            <a:off x="9163050" y="1654175"/>
            <a:ext cx="2317750" cy="676275"/>
            <a:chOff x="0" y="-1"/>
            <a:chExt cx="2318536" cy="675642"/>
          </a:xfrm>
        </p:grpSpPr>
        <p:sp>
          <p:nvSpPr>
            <p:cNvPr id="106" name="Google Shape;106;p14"/>
            <p:cNvSpPr txBox="1"/>
            <p:nvPr/>
          </p:nvSpPr>
          <p:spPr>
            <a:xfrm>
              <a:off x="50800" y="50799"/>
              <a:ext cx="2216936" cy="574042"/>
            </a:xfrm>
            <a:prstGeom prst="rect">
              <a:avLst/>
            </a:prstGeom>
            <a:solidFill>
              <a:srgbClr val="E400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500"/>
                <a:buFont typeface="Open Sans"/>
                <a:buNone/>
              </a:pPr>
              <a:r>
                <a:rPr b="1" i="0" lang="en-US" sz="25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nazionalismo</a:t>
              </a:r>
              <a:endParaRPr/>
            </a:p>
          </p:txBody>
        </p:sp>
        <p:pic>
          <p:nvPicPr>
            <p:cNvPr id="107" name="Google Shape;107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-1"/>
              <a:ext cx="2318536" cy="67564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8" name="Google Shape;108;p14"/>
          <p:cNvGrpSpPr/>
          <p:nvPr/>
        </p:nvGrpSpPr>
        <p:grpSpPr>
          <a:xfrm>
            <a:off x="8607425" y="4570412"/>
            <a:ext cx="3430587" cy="674687"/>
            <a:chOff x="-1" y="-1"/>
            <a:chExt cx="3430407" cy="675642"/>
          </a:xfrm>
        </p:grpSpPr>
        <p:sp>
          <p:nvSpPr>
            <p:cNvPr id="109" name="Google Shape;109;p14"/>
            <p:cNvSpPr txBox="1"/>
            <p:nvPr/>
          </p:nvSpPr>
          <p:spPr>
            <a:xfrm>
              <a:off x="50799" y="50799"/>
              <a:ext cx="3328807" cy="574042"/>
            </a:xfrm>
            <a:prstGeom prst="rect">
              <a:avLst/>
            </a:prstGeom>
            <a:solidFill>
              <a:srgbClr val="E400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500"/>
                <a:buFont typeface="Open Sans"/>
                <a:buNone/>
              </a:pPr>
              <a:r>
                <a:rPr b="1" i="0" lang="en-US" sz="25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antiparlamentarismo</a:t>
              </a:r>
              <a:endParaRPr/>
            </a:p>
          </p:txBody>
        </p:sp>
        <p:pic>
          <p:nvPicPr>
            <p:cNvPr id="110" name="Google Shape;110;p1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-1" y="-1"/>
              <a:ext cx="3430407" cy="67564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2A2A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/>
        </p:nvSpPr>
        <p:spPr>
          <a:xfrm>
            <a:off x="1054100" y="201612"/>
            <a:ext cx="6481762" cy="269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Open Sans"/>
              <a:buNone/>
            </a:pPr>
            <a:r>
              <a:rPr b="1" i="0" lang="en-US" sz="1200" u="none" cap="none" strike="noStrike">
                <a:solidFill>
                  <a:srgbClr val="BFBFBF"/>
                </a:solidFill>
                <a:latin typeface="Open Sans"/>
                <a:ea typeface="Open Sans"/>
                <a:cs typeface="Open Sans"/>
                <a:sym typeface="Open Sans"/>
              </a:rPr>
              <a:t>LA GERMANIA NAZISTA</a:t>
            </a:r>
            <a:endParaRPr/>
          </a:p>
        </p:txBody>
      </p:sp>
      <p:sp>
        <p:nvSpPr>
          <p:cNvPr id="116" name="Google Shape;116;p15"/>
          <p:cNvSpPr txBox="1"/>
          <p:nvPr/>
        </p:nvSpPr>
        <p:spPr>
          <a:xfrm>
            <a:off x="996950" y="1473200"/>
            <a:ext cx="10612437" cy="397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Nel 1929 “i folli anni Venti” americani vengono interrotti da una grave crisi di sovrapproduzione che fa crollare la Borsa di Wall Street e tutta la finanza. </a:t>
            </a:r>
            <a:br>
              <a:rPr b="1" i="0" lang="en-US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en-US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Inizia così la Grande depressione, da cui gli Stati Uniti iniziano a riprendersi solo nel 1933 con l’elezione di Roosevelt, mentre la crisi economica si estende a tutto il mondo capitalista.</a:t>
            </a:r>
            <a:endParaRPr/>
          </a:p>
        </p:txBody>
      </p:sp>
      <p:sp>
        <p:nvSpPr>
          <p:cNvPr id="117" name="Google Shape;117;p15"/>
          <p:cNvSpPr txBox="1"/>
          <p:nvPr>
            <p:ph idx="1" type="body"/>
          </p:nvPr>
        </p:nvSpPr>
        <p:spPr>
          <a:xfrm>
            <a:off x="1055687" y="908050"/>
            <a:ext cx="10080625" cy="382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CF6D"/>
              </a:buClr>
              <a:buSzPts val="2100"/>
              <a:buFont typeface="Arial"/>
              <a:buNone/>
            </a:pPr>
            <a:r>
              <a:rPr b="1" i="0" lang="en-US" sz="2100" u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GLI EFFETTI DELLA CRISI DEL 1929</a:t>
            </a:r>
            <a:endParaRPr/>
          </a:p>
        </p:txBody>
      </p:sp>
      <p:grpSp>
        <p:nvGrpSpPr>
          <p:cNvPr id="118" name="Google Shape;118;p15"/>
          <p:cNvGrpSpPr/>
          <p:nvPr/>
        </p:nvGrpSpPr>
        <p:grpSpPr>
          <a:xfrm>
            <a:off x="4292600" y="5849937"/>
            <a:ext cx="4837112" cy="676275"/>
            <a:chOff x="0" y="-1"/>
            <a:chExt cx="4836451" cy="675642"/>
          </a:xfrm>
        </p:grpSpPr>
        <p:sp>
          <p:nvSpPr>
            <p:cNvPr id="119" name="Google Shape;119;p15"/>
            <p:cNvSpPr txBox="1"/>
            <p:nvPr/>
          </p:nvSpPr>
          <p:spPr>
            <a:xfrm>
              <a:off x="50800" y="50799"/>
              <a:ext cx="4734851" cy="574042"/>
            </a:xfrm>
            <a:prstGeom prst="rect">
              <a:avLst/>
            </a:prstGeom>
            <a:solidFill>
              <a:srgbClr val="099AA9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500"/>
                <a:buFont typeface="Open Sans"/>
                <a:buNone/>
              </a:pPr>
              <a:r>
                <a:rPr b="1" i="0" lang="en-US" sz="25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crollo di Wall Street</a:t>
              </a:r>
              <a:endParaRPr/>
            </a:p>
          </p:txBody>
        </p:sp>
        <p:pic>
          <p:nvPicPr>
            <p:cNvPr id="120" name="Google Shape;120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-1"/>
              <a:ext cx="4836451" cy="67564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" name="Google Shape;121;p15"/>
          <p:cNvGrpSpPr/>
          <p:nvPr/>
        </p:nvGrpSpPr>
        <p:grpSpPr>
          <a:xfrm>
            <a:off x="3451225" y="5635625"/>
            <a:ext cx="1014412" cy="676275"/>
            <a:chOff x="0" y="-1"/>
            <a:chExt cx="1013654" cy="675642"/>
          </a:xfrm>
        </p:grpSpPr>
        <p:sp>
          <p:nvSpPr>
            <p:cNvPr id="122" name="Google Shape;122;p15"/>
            <p:cNvSpPr txBox="1"/>
            <p:nvPr/>
          </p:nvSpPr>
          <p:spPr>
            <a:xfrm>
              <a:off x="50800" y="50799"/>
              <a:ext cx="912054" cy="574042"/>
            </a:xfrm>
            <a:prstGeom prst="rect">
              <a:avLst/>
            </a:prstGeom>
            <a:solidFill>
              <a:srgbClr val="E400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500"/>
                <a:buFont typeface="Open Sans"/>
                <a:buNone/>
              </a:pPr>
              <a:r>
                <a:rPr b="1" i="0" lang="en-US" sz="25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1929</a:t>
              </a:r>
              <a:endParaRPr/>
            </a:p>
          </p:txBody>
        </p:sp>
        <p:pic>
          <p:nvPicPr>
            <p:cNvPr id="123" name="Google Shape;123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1"/>
              <a:ext cx="1013654" cy="67564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2A2A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/>
          <p:nvPr/>
        </p:nvSpPr>
        <p:spPr>
          <a:xfrm>
            <a:off x="1055687" y="236537"/>
            <a:ext cx="6985000" cy="269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Open Sans"/>
              <a:buNone/>
            </a:pPr>
            <a:r>
              <a:rPr b="1" i="0" lang="en-US" sz="1200" u="none" cap="none" strike="noStrike">
                <a:solidFill>
                  <a:srgbClr val="BFBFBF"/>
                </a:solidFill>
                <a:latin typeface="Open Sans"/>
                <a:ea typeface="Open Sans"/>
                <a:cs typeface="Open Sans"/>
                <a:sym typeface="Open Sans"/>
              </a:rPr>
              <a:t>LA GERMANIA NAZISTA / GLI EFFETTI DELLA CRISI DEL 1929</a:t>
            </a:r>
            <a:endParaRPr/>
          </a:p>
        </p:txBody>
      </p:sp>
      <p:sp>
        <p:nvSpPr>
          <p:cNvPr id="129" name="Google Shape;129;p16"/>
          <p:cNvSpPr txBox="1"/>
          <p:nvPr/>
        </p:nvSpPr>
        <p:spPr>
          <a:xfrm>
            <a:off x="1050925" y="674687"/>
            <a:ext cx="10399712" cy="1919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La catastrofe americana si ripercuote anche nei paesi europei creando varie turbolenze politiche, ma è in Germania che ha delle ripercussioni particolarmente pesanti:</a:t>
            </a:r>
            <a:endParaRPr/>
          </a:p>
        </p:txBody>
      </p:sp>
      <p:sp>
        <p:nvSpPr>
          <p:cNvPr id="130" name="Google Shape;130;p16"/>
          <p:cNvSpPr txBox="1"/>
          <p:nvPr/>
        </p:nvSpPr>
        <p:spPr>
          <a:xfrm>
            <a:off x="1055687" y="2762250"/>
            <a:ext cx="10080625" cy="2986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•"/>
            </a:pPr>
            <a:r>
              <a:rPr b="1" i="0" lang="en-US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crollo della produzione industriale;</a:t>
            </a:r>
            <a:endParaRPr b="1" i="0" sz="30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8600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•"/>
            </a:pPr>
            <a:r>
              <a:rPr b="1" i="0" lang="en-US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disoccupazione che coinvolge milioni di persone;</a:t>
            </a:r>
            <a:endParaRPr b="1" i="0" sz="30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8600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•"/>
            </a:pPr>
            <a:r>
              <a:rPr b="1" i="0" lang="en-US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ritorno dell’inflazione;</a:t>
            </a:r>
            <a:endParaRPr b="1" i="0" sz="30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8600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•"/>
            </a:pPr>
            <a:r>
              <a:rPr b="1" i="0" lang="en-US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povertà, paura e divisioni sociali.</a:t>
            </a:r>
            <a:endParaRPr/>
          </a:p>
        </p:txBody>
      </p:sp>
    </p:spTree>
  </p:cSld>
  <p:clrMapOvr>
    <a:masterClrMapping/>
  </p:clrMapOvr>
  <p:transition>
    <p:push dir="r"/>
  </p:transition>
</p:sld>
</file>

<file path=ppt/theme/theme1.xml><?xml version="1.0" encoding="utf-8"?>
<a:theme xmlns:a="http://schemas.openxmlformats.org/drawingml/2006/main" xmlns:r="http://schemas.openxmlformats.org/officeDocument/2006/relationships" name="VUOTA - Default">
  <a:themeElements>
    <a:clrScheme name="VUOTA - Default">
      <a:dk1>
        <a:srgbClr val="000000"/>
      </a:dk1>
      <a:lt1>
        <a:srgbClr val="2A2A2A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2A2A2A"/>
      </a:accent3>
      <a:accent4>
        <a:srgbClr val="4472C4"/>
      </a:accent4>
      <a:accent5>
        <a:srgbClr val="ED7D31"/>
      </a:accent5>
      <a:accent6>
        <a:srgbClr val="2A2A2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VUOTA - Default">
  <a:themeElements>
    <a:clrScheme name="VUOTA - Default">
      <a:dk1>
        <a:srgbClr val="000000"/>
      </a:dk1>
      <a:lt1>
        <a:srgbClr val="2A2A2A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2A2A2A"/>
      </a:accent3>
      <a:accent4>
        <a:srgbClr val="4472C4"/>
      </a:accent4>
      <a:accent5>
        <a:srgbClr val="ED7D31"/>
      </a:accent5>
      <a:accent6>
        <a:srgbClr val="2A2A2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VUOTA">
  <a:themeElements>
    <a:clrScheme name="VUOTA">
      <a:dk1>
        <a:srgbClr val="000000"/>
      </a:dk1>
      <a:lt1>
        <a:srgbClr val="2A2A2A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2A2A2A"/>
      </a:accent3>
      <a:accent4>
        <a:srgbClr val="4472C4"/>
      </a:accent4>
      <a:accent5>
        <a:srgbClr val="ED7D31"/>
      </a:accent5>
      <a:accent6>
        <a:srgbClr val="2A2A2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VUOTA - Default">
  <a:themeElements>
    <a:clrScheme name="VUOTA - Default">
      <a:dk1>
        <a:srgbClr val="000000"/>
      </a:dk1>
      <a:lt1>
        <a:srgbClr val="2A2A2A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2A2A2A"/>
      </a:accent3>
      <a:accent4>
        <a:srgbClr val="4472C4"/>
      </a:accent4>
      <a:accent5>
        <a:srgbClr val="ED7D31"/>
      </a:accent5>
      <a:accent6>
        <a:srgbClr val="2A2A2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