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451520" y="3817440"/>
            <a:ext cx="960228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37200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45152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4090320" y="2015640"/>
            <a:ext cx="4323960" cy="34495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4090320" y="2015640"/>
            <a:ext cx="4323960" cy="3449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2280" cy="486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45152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37200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451520" y="3817440"/>
            <a:ext cx="960228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451520" y="3817440"/>
            <a:ext cx="960228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37200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45152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4090320" y="2015640"/>
            <a:ext cx="4323960" cy="344952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4090320" y="2015640"/>
            <a:ext cx="4323960" cy="3449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2280" cy="486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45152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344952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372000" y="38174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372000" y="2015640"/>
            <a:ext cx="468576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451520" y="3817440"/>
            <a:ext cx="9602280" cy="1645200"/>
          </a:xfrm>
          <a:prstGeom prst="rect">
            <a:avLst/>
          </a:prstGeom>
        </p:spPr>
        <p:txBody>
          <a:bodyPr lIns="0" rIns="0" tIns="0" bIns="0"/>
          <a:p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14407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280" cy="104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2280" cy="3449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14407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it-IT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lang="it-IT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lang="it-IT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lang="it-IT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lang="it-IT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991520" y="1700640"/>
            <a:ext cx="8636040" cy="25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b"/>
          <a:p>
            <a:pPr>
              <a:lnSpc>
                <a:spcPct val="100000"/>
              </a:lnSpc>
            </a:pPr>
            <a:r>
              <a:rPr lang="it-IT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La lotta delle donne per il voto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432000" y="313200"/>
            <a:ext cx="11376000" cy="32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Con il processo di democratizzazione e di ampliamento dei diritti avviato nel secondo Ottocento, le donne non avevano il diritto di voto. 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 </a:t>
            </a: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La loro posizione era marginale, in molto paesi non potevano stipulare contratti ne iscriversi a scuola.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La lotta per l’emancipazione femminile fu particolarmente in Inghilterra, dove nacque il movimento delle suffragette, chiamate cosi perché esse ottennero il diritto di voto.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magine 87" descr=""/>
          <p:cNvPicPr/>
          <p:nvPr/>
        </p:nvPicPr>
        <p:blipFill>
          <a:blip r:embed="rId1"/>
          <a:stretch/>
        </p:blipFill>
        <p:spPr>
          <a:xfrm>
            <a:off x="4843440" y="3600000"/>
            <a:ext cx="6491520" cy="28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" dur="indefinite" restart="never" nodeType="tmRoot">
          <p:childTnLst>
            <p:seq>
              <p:cTn id="11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mph" presetID="8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05360" y="516960"/>
            <a:ext cx="6952680" cy="43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120000"/>
              </a:lnSpc>
              <a:buClr>
                <a:srgbClr val="b71e42"/>
              </a:buClr>
              <a:buFont typeface="Arial"/>
              <a:buChar char="•"/>
            </a:pPr>
            <a:r>
              <a:rPr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Nel 1893 la Nuova Zelanda fu la prima nazione al mondo a riconoscere il suffragio femminile.</a:t>
            </a: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b71e42"/>
              </a:buClr>
              <a:buFont typeface="Arial"/>
              <a:buChar char="•"/>
            </a:pPr>
            <a:r>
              <a:rPr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La prima nazione europea, invece, fu la Finlandia.</a:t>
            </a: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b71e42"/>
              </a:buClr>
              <a:buFont typeface="Arial"/>
              <a:buChar char="•"/>
            </a:pPr>
            <a:r>
              <a:rPr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 </a:t>
            </a:r>
            <a:r>
              <a:rPr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Le aderenti alla WSPU furono definite suffragette.</a:t>
            </a: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b71e42"/>
              </a:buClr>
              <a:buFont typeface="Arial"/>
              <a:buChar char="•"/>
            </a:pPr>
            <a:r>
              <a:rPr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Le donne manifestavano cantando inni ed erano vestite dei colori della WSPU mentre la statua di Giovanna d’Arco apriva il corteo.</a:t>
            </a:r>
            <a:endParaRPr lang="it-IT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magine 90" descr=""/>
          <p:cNvPicPr/>
          <p:nvPr/>
        </p:nvPicPr>
        <p:blipFill>
          <a:blip r:embed="rId1"/>
          <a:stretch/>
        </p:blipFill>
        <p:spPr>
          <a:xfrm>
            <a:off x="8496000" y="43920"/>
            <a:ext cx="2879280" cy="2187360"/>
          </a:xfrm>
          <a:prstGeom prst="rect">
            <a:avLst/>
          </a:prstGeom>
          <a:ln>
            <a:noFill/>
          </a:ln>
        </p:spPr>
      </p:pic>
      <p:pic>
        <p:nvPicPr>
          <p:cNvPr id="79" name="Immagine 91" descr=""/>
          <p:cNvPicPr/>
          <p:nvPr/>
        </p:nvPicPr>
        <p:blipFill>
          <a:blip r:embed="rId2"/>
          <a:stretch/>
        </p:blipFill>
        <p:spPr>
          <a:xfrm>
            <a:off x="8496000" y="2232000"/>
            <a:ext cx="2879280" cy="3838680"/>
          </a:xfrm>
          <a:prstGeom prst="rect">
            <a:avLst/>
          </a:prstGeom>
          <a:ln>
            <a:noFill/>
          </a:ln>
        </p:spPr>
      </p:pic>
      <p:sp>
        <p:nvSpPr>
          <p:cNvPr id="80" name="Line 2"/>
          <p:cNvSpPr/>
          <p:nvPr/>
        </p:nvSpPr>
        <p:spPr>
          <a:xfrm flipV="1">
            <a:off x="6192000" y="2016000"/>
            <a:ext cx="2160000" cy="1224000"/>
          </a:xfrm>
          <a:prstGeom prst="line">
            <a:avLst/>
          </a:prstGeom>
          <a:ln>
            <a:round/>
            <a:tailEnd len="med" type="triangle" w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81" name="Line 3"/>
          <p:cNvSpPr/>
          <p:nvPr/>
        </p:nvSpPr>
        <p:spPr>
          <a:xfrm>
            <a:off x="7344000" y="4968000"/>
            <a:ext cx="1008000" cy="0"/>
          </a:xfrm>
          <a:prstGeom prst="line">
            <a:avLst/>
          </a:prstGeom>
          <a:ln>
            <a:round/>
            <a:tailEnd len="med" type="triangle" w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</p:spTree>
  </p:cSld>
  <p:timing>
    <p:tnLst>
      <p:par>
        <p:cTn id="20" dur="indefinite" restart="never" nodeType="tmRoot">
          <p:childTnLst>
            <p:seq>
              <p:cTn id="21" nodeType="mainSeq"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2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3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3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4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958680" y="54864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it-IT" sz="3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La</a:t>
            </a:r>
            <a:r>
              <a:rPr lang="it-IT" sz="3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  </a:t>
            </a:r>
            <a:r>
              <a:rPr lang="it-IT" sz="3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wspu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452240" y="1856160"/>
            <a:ext cx="4112640" cy="45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L’Unione Sociale e Politica femminile è stata la principale organizzazione militante per il suffragio femminile nel Regno Unito, dal 1903 al 1917. La sua associazione e le sue politiche sono state fortemente controllate da Emmeline Pankhurst e dalle sue figlie Christabel e Sylvia. Era noto soprattutto per gli scioperi della fame , per rompere finestre in edifici di rilievo, e per l’incendio notturno di case e chiese non occupate</a:t>
            </a:r>
            <a:r>
              <a:rPr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.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Immagine 96" descr=""/>
          <p:cNvPicPr/>
          <p:nvPr/>
        </p:nvPicPr>
        <p:blipFill>
          <a:blip r:embed="rId1"/>
          <a:stretch/>
        </p:blipFill>
        <p:spPr>
          <a:xfrm>
            <a:off x="5760000" y="2208960"/>
            <a:ext cx="2519280" cy="3694320"/>
          </a:xfrm>
          <a:prstGeom prst="rect">
            <a:avLst/>
          </a:prstGeom>
          <a:ln>
            <a:noFill/>
          </a:ln>
        </p:spPr>
      </p:pic>
      <p:pic>
        <p:nvPicPr>
          <p:cNvPr id="85" name="Immagine 97" descr=""/>
          <p:cNvPicPr/>
          <p:nvPr/>
        </p:nvPicPr>
        <p:blipFill>
          <a:blip r:embed="rId2"/>
          <a:stretch/>
        </p:blipFill>
        <p:spPr>
          <a:xfrm>
            <a:off x="8424000" y="2285280"/>
            <a:ext cx="3618360" cy="246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6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6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6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8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9520" y="119664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Emmeline pankhurst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184000" y="2015640"/>
            <a:ext cx="5869800" cy="34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Emmeline Pankhurst, nata a Goulden nel 1858, è stata un’attivista e politica britannica che guidò il movimento delle suffraggette femministe del Regno Unito, aiutando le donne ad ottenere il dirittto di voto.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DejaVu Sans"/>
              </a:rPr>
              <a:t>Nel 1999 la rivista statunitense Time  proclamò Pankhurst come una delle « persone più importanti del XX secolo». 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Immagine 100" descr=""/>
          <p:cNvPicPr/>
          <p:nvPr/>
        </p:nvPicPr>
        <p:blipFill>
          <a:blip r:embed="rId1"/>
          <a:stretch/>
        </p:blipFill>
        <p:spPr>
          <a:xfrm>
            <a:off x="1945440" y="2016000"/>
            <a:ext cx="2759400" cy="410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94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tavLst/>
                                    </p:anim>
                                    <p:anim calcmode="lin" valueType="str">
                                      <p:cBhvr additive="repl">
                                        <p:cTn id="95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path" presetID="53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384280" y="1124640"/>
            <a:ext cx="742284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5400" spc="-1" strike="noStrike" cap="all">
                <a:solidFill>
                  <a:srgbClr val="e86361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Lavoro svolto da: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457280" y="2505600"/>
            <a:ext cx="384120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5400" spc="-1" strike="noStrike">
                <a:solidFill>
                  <a:srgbClr val="ff801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Sebastiano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7263720" y="2637000"/>
            <a:ext cx="246960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it-IT" sz="5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Camilla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2279520" y="4258800"/>
            <a:ext cx="266004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5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Elena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6816240" y="4258800"/>
            <a:ext cx="266004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Mikael</a:t>
            </a:r>
            <a:r>
              <a:rPr b="1"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it-IT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lang="it-IT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path" presetID="17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path" presetID="52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path" presetID="53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path" presetID="61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Application>LibreOffice/5.0.4.2$Windows_x86 LibreOffice_project/2b9802c1994aa0b7dc6079e128979269cf95bc78</Application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language>it-IT</dc:language>
  <dcterms:modified xsi:type="dcterms:W3CDTF">2018-01-03T19:12:47Z</dcterms:modified>
  <cp:revision>18</cp:revision>
  <dc:title>La lotta delle donne per il voto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